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9"/>
  </p:notesMasterIdLst>
  <p:sldIdLst>
    <p:sldId id="311" r:id="rId2"/>
    <p:sldId id="288" r:id="rId3"/>
    <p:sldId id="289" r:id="rId4"/>
    <p:sldId id="312" r:id="rId5"/>
    <p:sldId id="313" r:id="rId6"/>
    <p:sldId id="295" r:id="rId7"/>
    <p:sldId id="315" r:id="rId8"/>
    <p:sldId id="314" r:id="rId9"/>
    <p:sldId id="316" r:id="rId10"/>
    <p:sldId id="317" r:id="rId11"/>
    <p:sldId id="318" r:id="rId12"/>
    <p:sldId id="310" r:id="rId13"/>
    <p:sldId id="320" r:id="rId14"/>
    <p:sldId id="322" r:id="rId15"/>
    <p:sldId id="323" r:id="rId16"/>
    <p:sldId id="324" r:id="rId17"/>
    <p:sldId id="319" r:id="rId18"/>
  </p:sldIdLst>
  <p:sldSz cx="12192000" cy="6858000"/>
  <p:notesSz cx="6858000" cy="9144000"/>
  <p:embeddedFontLst>
    <p:embeddedFont>
      <p:font typeface="210 OmniGothicOTF 030" panose="02020503020101020101" pitchFamily="18" charset="-127"/>
      <p:regular r:id="rId20"/>
    </p:embeddedFont>
    <p:embeddedFont>
      <p:font typeface="210 OmniGothicOTF 040" panose="02020503020101020101" pitchFamily="18" charset="-127"/>
      <p:regular r:id="rId21"/>
    </p:embeddedFont>
    <p:embeddedFont>
      <p:font typeface="Iropke Batang Medium" panose="020B0600000101010101" pitchFamily="34" charset="-127"/>
      <p:regular r:id="rId22"/>
    </p:embeddedFont>
    <p:embeddedFont>
      <p:font typeface="KoPubWorldDotum Bold" pitchFamily="2" charset="-127"/>
      <p:bold r:id="rId23"/>
    </p:embeddedFont>
    <p:embeddedFont>
      <p:font typeface="KoPubWorldDotum Medium" pitchFamily="2" charset="-127"/>
      <p:regular r:id="rId24"/>
    </p:embeddedFont>
    <p:embeddedFont>
      <p:font typeface="KoPubWorldDotum Medium" pitchFamily="2" charset="-127"/>
      <p:regular r:id="rId24"/>
    </p:embeddedFont>
    <p:embeddedFont>
      <p:font typeface="KoPubWorldDotum_Pro Bold" pitchFamily="2" charset="-127"/>
      <p:bold r:id="rId25"/>
    </p:embeddedFont>
    <p:embeddedFont>
      <p:font typeface="KoPubWorldDotum_Pro Light" pitchFamily="2" charset="-127"/>
      <p:regular r:id="rId26"/>
    </p:embeddedFont>
    <p:embeddedFont>
      <p:font typeface="KOPUBWORLDDOTUM_PRO MEDIUM" pitchFamily="2" charset="-127"/>
      <p:regular r:id="rId27"/>
    </p:embeddedFont>
    <p:embeddedFont>
      <p:font typeface="KOPUBWORLDDOTUM_PRO MEDIUM" pitchFamily="2" charset="-127"/>
      <p:regular r:id="rId27"/>
    </p:embeddedFont>
    <p:embeddedFont>
      <p:font typeface="맑은 고딕" panose="020B0503020000020004" pitchFamily="34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9EA7"/>
    <a:srgbClr val="F5A5BC"/>
    <a:srgbClr val="E6A1F5"/>
    <a:srgbClr val="08A8D2"/>
    <a:srgbClr val="F5BBC8"/>
    <a:srgbClr val="FFF7E4"/>
    <a:srgbClr val="4B98D1"/>
    <a:srgbClr val="C3E3FF"/>
    <a:srgbClr val="F5AA00"/>
    <a:srgbClr val="FFCC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99"/>
    <p:restoredTop sz="83333"/>
  </p:normalViewPr>
  <p:slideViewPr>
    <p:cSldViewPr snapToGrid="0">
      <p:cViewPr varScale="1">
        <p:scale>
          <a:sx n="92" d="100"/>
          <a:sy n="92" d="100"/>
        </p:scale>
        <p:origin x="808" y="192"/>
      </p:cViewPr>
      <p:guideLst>
        <p:guide orient="horz" pos="2160"/>
        <p:guide pos="3840"/>
      </p:guideLst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2020. 12. 28.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82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304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796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148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313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184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528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69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49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771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어떤 지도를 </a:t>
            </a:r>
            <a:r>
              <a:rPr lang="ko-KR" altLang="en-US" sz="20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만들것인가</a:t>
            </a:r>
            <a:r>
              <a:rPr lang="en-US" altLang="ko-KR" sz="2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578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28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45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346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931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849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848771" y="217216"/>
            <a:ext cx="312928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848771" y="217216"/>
            <a:ext cx="3129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액자 5"/>
          <p:cNvSpPr/>
          <p:nvPr userDrawn="1"/>
        </p:nvSpPr>
        <p:spPr>
          <a:xfrm>
            <a:off x="431371" y="230585"/>
            <a:ext cx="7872875" cy="684076"/>
          </a:xfrm>
          <a:prstGeom prst="frame">
            <a:avLst>
              <a:gd name="adj1" fmla="val 76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4333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8E556582-29A5-4912-BEA1-BEA54FAD3E1C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0309" y="1"/>
            <a:ext cx="3129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visualstudio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FFEE1D00-FF0A-9E49-8D8C-9690A3806ABD}"/>
              </a:ext>
            </a:extLst>
          </p:cNvPr>
          <p:cNvSpPr/>
          <p:nvPr/>
        </p:nvSpPr>
        <p:spPr>
          <a:xfrm>
            <a:off x="1861802" y="825910"/>
            <a:ext cx="8468397" cy="8468397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2236014" y="2714485"/>
            <a:ext cx="75996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800" spc="-150" dirty="0">
                <a:solidFill>
                  <a:srgbClr val="4B98D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_Pro Medium" pitchFamily="2" charset="-127"/>
              </a:rPr>
              <a:t>스스로 만들어보는 </a:t>
            </a:r>
            <a:endParaRPr lang="en-US" altLang="ko-KR" sz="3800" spc="-150" dirty="0">
              <a:solidFill>
                <a:srgbClr val="4B98D1"/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  <a:cs typeface="KoPubWorldDotum_Pro Medium" pitchFamily="2" charset="-127"/>
            </a:endParaRPr>
          </a:p>
          <a:p>
            <a:pPr algn="ctr"/>
            <a:r>
              <a:rPr lang="ko-KR" altLang="en-US" sz="3800" spc="-150" dirty="0">
                <a:solidFill>
                  <a:srgbClr val="4B98D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_Pro Medium" pitchFamily="2" charset="-127"/>
              </a:rPr>
              <a:t> 지도 웹 어플리케이션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FB6EF-B65B-0446-B0E5-A0FA0E3DFF90}"/>
              </a:ext>
            </a:extLst>
          </p:cNvPr>
          <p:cNvSpPr txBox="1"/>
          <p:nvPr/>
        </p:nvSpPr>
        <p:spPr>
          <a:xfrm>
            <a:off x="3670847" y="6258116"/>
            <a:ext cx="4727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설리번</a:t>
            </a:r>
            <a:r>
              <a:rPr lang="ko-KR" altLang="en-US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프로젝트  </a:t>
            </a:r>
            <a:r>
              <a:rPr lang="en-US" altLang="ko-KR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Web2</a:t>
            </a:r>
            <a:r>
              <a:rPr lang="ko-KR" altLang="en-US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팀 </a:t>
            </a:r>
            <a:r>
              <a:rPr lang="en-US" altLang="ko-KR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 </a:t>
            </a:r>
            <a:r>
              <a:rPr lang="ko-KR" altLang="en-US" sz="1600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윤새연</a:t>
            </a:r>
            <a:r>
              <a:rPr lang="en-US" altLang="ko-KR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김민주</a:t>
            </a:r>
            <a:endParaRPr lang="en-US" altLang="ko-KR" sz="1600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11388-EE18-4F44-9985-D2609E49A43E}"/>
              </a:ext>
            </a:extLst>
          </p:cNvPr>
          <p:cNvSpPr txBox="1"/>
          <p:nvPr/>
        </p:nvSpPr>
        <p:spPr>
          <a:xfrm>
            <a:off x="2730544" y="1758652"/>
            <a:ext cx="6730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2020</a:t>
            </a:r>
            <a:r>
              <a:rPr lang="ko-KR" altLang="en-US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하반기 </a:t>
            </a:r>
            <a:r>
              <a:rPr lang="ko-KR" altLang="en-US" sz="24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설리번</a:t>
            </a:r>
            <a:r>
              <a:rPr lang="ko-KR" altLang="en-US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프로젝트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8296026-10AF-1340-8CA4-241DCEC55258}"/>
              </a:ext>
            </a:extLst>
          </p:cNvPr>
          <p:cNvCxnSpPr>
            <a:cxnSpLocks/>
          </p:cNvCxnSpPr>
          <p:nvPr/>
        </p:nvCxnSpPr>
        <p:spPr>
          <a:xfrm>
            <a:off x="3617495" y="2289715"/>
            <a:ext cx="4361047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070757D-3ABF-2A45-BB69-E157472FC7A1}"/>
              </a:ext>
            </a:extLst>
          </p:cNvPr>
          <p:cNvCxnSpPr>
            <a:cxnSpLocks/>
          </p:cNvCxnSpPr>
          <p:nvPr/>
        </p:nvCxnSpPr>
        <p:spPr>
          <a:xfrm>
            <a:off x="3617495" y="4286958"/>
            <a:ext cx="4836694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3C28B0-4780-8F41-B58F-4FCA98529A40}"/>
              </a:ext>
            </a:extLst>
          </p:cNvPr>
          <p:cNvSpPr txBox="1"/>
          <p:nvPr/>
        </p:nvSpPr>
        <p:spPr>
          <a:xfrm>
            <a:off x="2236013" y="4513984"/>
            <a:ext cx="7599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[1</a:t>
            </a:r>
            <a:r>
              <a:rPr lang="ko-KR" altLang="en-US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차시</a:t>
            </a:r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]</a:t>
            </a:r>
            <a:r>
              <a:rPr lang="ko-KR" altLang="en-US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</a:t>
            </a:r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Orientation</a:t>
            </a:r>
            <a:endParaRPr lang="ko-KR" altLang="en-US" sz="3200" b="1" spc="-150" dirty="0">
              <a:solidFill>
                <a:srgbClr val="F5A5BC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7B5671D-5757-F248-A4EA-2645F341E874}"/>
              </a:ext>
            </a:extLst>
          </p:cNvPr>
          <p:cNvGrpSpPr/>
          <p:nvPr/>
        </p:nvGrpSpPr>
        <p:grpSpPr>
          <a:xfrm>
            <a:off x="7978542" y="2521167"/>
            <a:ext cx="717550" cy="717550"/>
            <a:chOff x="1716440" y="616233"/>
            <a:chExt cx="717550" cy="71755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9E44D8D-5DE1-B44D-9EB9-60FD5C72D0CC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455DCDB-E2A9-B14A-AE9D-2AB2DD26FEE1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893C9BD-CFEA-DB43-8396-DE576F1A36B3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0E06328-DDB2-F34E-90A0-8DD69ABDD2A3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44F0809-B7BF-814E-AE1E-B2276611C104}"/>
              </a:ext>
            </a:extLst>
          </p:cNvPr>
          <p:cNvGrpSpPr/>
          <p:nvPr/>
        </p:nvGrpSpPr>
        <p:grpSpPr>
          <a:xfrm>
            <a:off x="8030577" y="2042106"/>
            <a:ext cx="624205" cy="636558"/>
            <a:chOff x="2266950" y="971550"/>
            <a:chExt cx="838200" cy="854788"/>
          </a:xfrm>
        </p:grpSpPr>
        <p:sp>
          <p:nvSpPr>
            <p:cNvPr id="38" name="자유형: 도형 24">
              <a:extLst>
                <a:ext uri="{FF2B5EF4-FFF2-40B4-BE49-F238E27FC236}">
                  <a16:creationId xmlns:a16="http://schemas.microsoft.com/office/drawing/2014/main" id="{59F6BB10-B613-3B42-8F5E-84249200296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: 도형 22">
              <a:extLst>
                <a:ext uri="{FF2B5EF4-FFF2-40B4-BE49-F238E27FC236}">
                  <a16:creationId xmlns:a16="http://schemas.microsoft.com/office/drawing/2014/main" id="{C70B7A04-2C7D-CD49-B9C6-FD7D25546A6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87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5.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수업 진행 방식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17463" y="677182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D9A7DE-386D-B542-935A-E9129DE5B0B7}"/>
              </a:ext>
            </a:extLst>
          </p:cNvPr>
          <p:cNvSpPr/>
          <p:nvPr/>
        </p:nvSpPr>
        <p:spPr>
          <a:xfrm>
            <a:off x="1730468" y="4614159"/>
            <a:ext cx="977399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1~3</a:t>
            </a:r>
            <a:r>
              <a:rPr kumimoji="1" lang="ko-KR" altLang="en-US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차시까지는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녹화 강의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일일 과제 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개별 피드백 별도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4~8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차시는 실습 위주이기에 실시간 온라인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대면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상황 따라 변동 가능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  <a:r>
              <a:rPr kumimoji="1" lang="ko-KR" altLang="en-US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으로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진행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50459B6-50C8-354C-83D1-86577405705F}"/>
              </a:ext>
            </a:extLst>
          </p:cNvPr>
          <p:cNvSpPr/>
          <p:nvPr/>
        </p:nvSpPr>
        <p:spPr>
          <a:xfrm>
            <a:off x="2640838" y="1874625"/>
            <a:ext cx="2403204" cy="2403204"/>
          </a:xfrm>
          <a:prstGeom prst="ellipse">
            <a:avLst/>
          </a:prstGeom>
          <a:solidFill>
            <a:srgbClr val="F5B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5A5BC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745B364-D217-094E-A89C-61510C70DC91}"/>
              </a:ext>
            </a:extLst>
          </p:cNvPr>
          <p:cNvSpPr/>
          <p:nvPr/>
        </p:nvSpPr>
        <p:spPr>
          <a:xfrm>
            <a:off x="6675778" y="1874625"/>
            <a:ext cx="2403204" cy="2403204"/>
          </a:xfrm>
          <a:prstGeom prst="ellipse">
            <a:avLst/>
          </a:prstGeom>
          <a:solidFill>
            <a:srgbClr val="F5B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5A5BC"/>
              </a:solidFill>
            </a:endParaRPr>
          </a:p>
        </p:txBody>
      </p:sp>
      <p:sp>
        <p:nvSpPr>
          <p:cNvPr id="3" name="십자형[C] 2">
            <a:extLst>
              <a:ext uri="{FF2B5EF4-FFF2-40B4-BE49-F238E27FC236}">
                <a16:creationId xmlns:a16="http://schemas.microsoft.com/office/drawing/2014/main" id="{15EFDAF8-3640-6F42-A249-DF935AC49545}"/>
              </a:ext>
            </a:extLst>
          </p:cNvPr>
          <p:cNvSpPr/>
          <p:nvPr/>
        </p:nvSpPr>
        <p:spPr>
          <a:xfrm>
            <a:off x="5409845" y="2682530"/>
            <a:ext cx="867374" cy="867374"/>
          </a:xfrm>
          <a:prstGeom prst="plus">
            <a:avLst>
              <a:gd name="adj" fmla="val 44613"/>
            </a:avLst>
          </a:prstGeom>
          <a:solidFill>
            <a:srgbClr val="E6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D204FAE-0934-C94D-83E7-D9888A4F7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8990" y="1553389"/>
            <a:ext cx="1446153" cy="1446153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66B1083A-E407-DA4A-AD35-0199A3A2F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7391" y="1454840"/>
            <a:ext cx="1463127" cy="146312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A2C14D-1912-B440-8FF4-25E3842B2F04}"/>
              </a:ext>
            </a:extLst>
          </p:cNvPr>
          <p:cNvSpPr/>
          <p:nvPr/>
        </p:nvSpPr>
        <p:spPr>
          <a:xfrm>
            <a:off x="3048494" y="2915658"/>
            <a:ext cx="243832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녹화 영상</a:t>
            </a:r>
            <a:endParaRPr kumimoji="1" lang="en-US" altLang="ko-KR" sz="28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A5F3146-F911-6A48-AD1A-2C690C7C7594}"/>
              </a:ext>
            </a:extLst>
          </p:cNvPr>
          <p:cNvSpPr/>
          <p:nvPr/>
        </p:nvSpPr>
        <p:spPr>
          <a:xfrm>
            <a:off x="6689794" y="3079720"/>
            <a:ext cx="2438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대면 수업</a:t>
            </a:r>
            <a:r>
              <a:rPr kumimoji="1" lang="en-US" altLang="ko-KR" sz="2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</a:t>
            </a:r>
          </a:p>
          <a:p>
            <a:pPr algn="ctr"/>
            <a:r>
              <a:rPr kumimoji="1" lang="ko-KR" altLang="en-US" sz="2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실시간 수업</a:t>
            </a:r>
            <a:endParaRPr kumimoji="1" lang="en-US" altLang="ko-KR" sz="2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22F3ABF-D924-5043-829F-068276B73FD0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173EFE6-C995-CD45-8E70-DD0E5AB59D5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C1B5F39-98A7-9848-8AE4-2E63D0C460A8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C4871B9-A039-624C-A195-66AE0310E4C5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6D040F3-475C-0C48-A773-CC04DC2DB65F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70817E8-3831-F249-A1D9-EA70BCCE0EBC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6" name="자유형: 도형 24">
              <a:extLst>
                <a:ext uri="{FF2B5EF4-FFF2-40B4-BE49-F238E27FC236}">
                  <a16:creationId xmlns:a16="http://schemas.microsoft.com/office/drawing/2014/main" id="{99A7F979-1217-A04C-A437-8EF9FB7628E5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: 도형 22">
              <a:extLst>
                <a:ext uri="{FF2B5EF4-FFF2-40B4-BE49-F238E27FC236}">
                  <a16:creationId xmlns:a16="http://schemas.microsoft.com/office/drawing/2014/main" id="{D41D5255-10A9-264B-86EB-B56CE33C2BC5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10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6.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수업에 대한 참고사항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17463" y="677182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D9A7DE-386D-B542-935A-E9129DE5B0B7}"/>
              </a:ext>
            </a:extLst>
          </p:cNvPr>
          <p:cNvSpPr/>
          <p:nvPr/>
        </p:nvSpPr>
        <p:spPr>
          <a:xfrm>
            <a:off x="1414968" y="7203571"/>
            <a:ext cx="977399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1~3</a:t>
            </a:r>
            <a:r>
              <a:rPr kumimoji="1" lang="ko-KR" altLang="en-US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차시까지는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녹화 강의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일일 과제 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개별 피드백 별도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4~8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차시는 실습 위주이기에 실시간 온라인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대면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상황 따라 변동 가능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  <a:r>
              <a:rPr kumimoji="1" lang="ko-KR" altLang="en-US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으로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진행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E2D432-0BAE-D144-B34E-4D38B31A0663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822EDF-68CE-C240-9DA2-DDC6AAB127F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C43053C-B866-8D46-AB0C-98480D129DB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4A020D9-6492-764C-B41A-072501D5782C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FDF6EE9-B0FA-104F-8F9F-9E9DE98553B1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861F91-86AA-164D-B2DF-C20C1CD8197C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4" name="자유형: 도형 24">
              <a:extLst>
                <a:ext uri="{FF2B5EF4-FFF2-40B4-BE49-F238E27FC236}">
                  <a16:creationId xmlns:a16="http://schemas.microsoft.com/office/drawing/2014/main" id="{925F38D0-79DB-254C-B2F0-D593E72D575E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2">
              <a:extLst>
                <a:ext uri="{FF2B5EF4-FFF2-40B4-BE49-F238E27FC236}">
                  <a16:creationId xmlns:a16="http://schemas.microsoft.com/office/drawing/2014/main" id="{45B80FEF-B9E1-954F-BF99-3C0512944907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B40C0A-133B-674F-B1AA-4D543A834CB1}"/>
              </a:ext>
            </a:extLst>
          </p:cNvPr>
          <p:cNvSpPr/>
          <p:nvPr/>
        </p:nvSpPr>
        <p:spPr>
          <a:xfrm>
            <a:off x="1363064" y="1775364"/>
            <a:ext cx="4326639" cy="629320"/>
          </a:xfrm>
          <a:prstGeom prst="rect">
            <a:avLst/>
          </a:prstGeom>
          <a:solidFill>
            <a:srgbClr val="08A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ECEB11-1402-6341-9B11-7858EA894413}"/>
              </a:ext>
            </a:extLst>
          </p:cNvPr>
          <p:cNvSpPr/>
          <p:nvPr/>
        </p:nvSpPr>
        <p:spPr>
          <a:xfrm>
            <a:off x="1363064" y="1775363"/>
            <a:ext cx="4326639" cy="4245743"/>
          </a:xfrm>
          <a:prstGeom prst="rect">
            <a:avLst/>
          </a:prstGeom>
          <a:noFill/>
          <a:ln>
            <a:solidFill>
              <a:srgbClr val="08A8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Google Shape;84;p1">
            <a:extLst>
              <a:ext uri="{FF2B5EF4-FFF2-40B4-BE49-F238E27FC236}">
                <a16:creationId xmlns:a16="http://schemas.microsoft.com/office/drawing/2014/main" id="{39B7DB4D-D98A-5D47-8F2C-E0D2A383F73E}"/>
              </a:ext>
            </a:extLst>
          </p:cNvPr>
          <p:cNvSpPr txBox="1"/>
          <p:nvPr/>
        </p:nvSpPr>
        <p:spPr>
          <a:xfrm>
            <a:off x="2664655" y="1901624"/>
            <a:ext cx="172345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Malgun Gothic"/>
              </a:rPr>
              <a:t>과제 시스템</a:t>
            </a:r>
            <a:endParaRPr sz="2200" b="1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Malgun Gothic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97A567-1B57-9146-A5BF-D9379744BF89}"/>
              </a:ext>
            </a:extLst>
          </p:cNvPr>
          <p:cNvSpPr/>
          <p:nvPr/>
        </p:nvSpPr>
        <p:spPr>
          <a:xfrm>
            <a:off x="6181541" y="1781709"/>
            <a:ext cx="4326639" cy="629320"/>
          </a:xfrm>
          <a:prstGeom prst="rect">
            <a:avLst/>
          </a:prstGeom>
          <a:solidFill>
            <a:srgbClr val="08A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0743F52-F9E6-974A-BC24-2392188CF257}"/>
              </a:ext>
            </a:extLst>
          </p:cNvPr>
          <p:cNvSpPr/>
          <p:nvPr/>
        </p:nvSpPr>
        <p:spPr>
          <a:xfrm>
            <a:off x="6181541" y="1781708"/>
            <a:ext cx="4326639" cy="4245743"/>
          </a:xfrm>
          <a:prstGeom prst="rect">
            <a:avLst/>
          </a:prstGeom>
          <a:noFill/>
          <a:ln>
            <a:solidFill>
              <a:srgbClr val="08A8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Google Shape;84;p1">
            <a:extLst>
              <a:ext uri="{FF2B5EF4-FFF2-40B4-BE49-F238E27FC236}">
                <a16:creationId xmlns:a16="http://schemas.microsoft.com/office/drawing/2014/main" id="{CDBBC7E2-FBB4-6E4C-9667-857F30FF35D2}"/>
              </a:ext>
            </a:extLst>
          </p:cNvPr>
          <p:cNvSpPr txBox="1"/>
          <p:nvPr/>
        </p:nvSpPr>
        <p:spPr>
          <a:xfrm>
            <a:off x="7240464" y="1938311"/>
            <a:ext cx="220879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i="0" u="none" strike="noStrike" cap="none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Malgun Gothic"/>
              </a:rPr>
              <a:t>질문은 어디로</a:t>
            </a:r>
            <a:r>
              <a:rPr lang="en-US" altLang="ko-KR" sz="2200" b="1" i="0" u="none" strike="noStrike" cap="none" dirty="0">
                <a:solidFill>
                  <a:schemeClr val="bg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Malgun Gothic"/>
              </a:rPr>
              <a:t>?</a:t>
            </a:r>
            <a:endParaRPr sz="2200" b="1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bg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Malgun Gothic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0C8B4EE-4179-DD4F-BA5B-59274F99C979}"/>
              </a:ext>
            </a:extLst>
          </p:cNvPr>
          <p:cNvSpPr/>
          <p:nvPr/>
        </p:nvSpPr>
        <p:spPr>
          <a:xfrm>
            <a:off x="6397407" y="2512879"/>
            <a:ext cx="4326639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600"/>
              <a:buFont typeface="Arial"/>
              <a:buChar char="-"/>
            </a:pPr>
            <a:r>
              <a:rPr lang="ko-KR" altLang="en-US" sz="2000" dirty="0" err="1">
                <a:solidFill>
                  <a:schemeClr val="dk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Arial"/>
              </a:rPr>
              <a:t>슬랙</a:t>
            </a:r>
            <a:r>
              <a:rPr lang="ko-KR" altLang="en-US" sz="2000" dirty="0">
                <a:solidFill>
                  <a:schemeClr val="dk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Arial"/>
              </a:rPr>
              <a:t> 채널</a:t>
            </a:r>
            <a:endParaRPr lang="en-US" altLang="ko-KR" sz="2000" dirty="0">
              <a:solidFill>
                <a:schemeClr val="dk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Arial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600"/>
              <a:buFont typeface="Arial"/>
              <a:buChar char="-"/>
            </a:pPr>
            <a:r>
              <a:rPr lang="ko-KR" altLang="en-US" sz="2000" dirty="0" err="1">
                <a:solidFill>
                  <a:schemeClr val="dk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Arial"/>
              </a:rPr>
              <a:t>카카오톡</a:t>
            </a:r>
            <a:r>
              <a:rPr lang="ko-KR" altLang="en-US" sz="2000" dirty="0">
                <a:solidFill>
                  <a:schemeClr val="dk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Arial"/>
              </a:rPr>
              <a:t> </a:t>
            </a:r>
            <a:r>
              <a:rPr lang="ko-KR" altLang="en-US" sz="2000" dirty="0" err="1">
                <a:solidFill>
                  <a:schemeClr val="dk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Arial"/>
              </a:rPr>
              <a:t>오픈채팅</a:t>
            </a:r>
            <a:endParaRPr lang="en-US" altLang="ko-KR" sz="2000" dirty="0">
              <a:solidFill>
                <a:schemeClr val="dk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Arial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600"/>
              <a:buFont typeface="Arial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Arial"/>
              </a:rPr>
              <a:t>메일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5341E12-25BD-BA40-B97C-F63585110A43}"/>
              </a:ext>
            </a:extLst>
          </p:cNvPr>
          <p:cNvSpPr/>
          <p:nvPr/>
        </p:nvSpPr>
        <p:spPr>
          <a:xfrm>
            <a:off x="1503683" y="2506534"/>
            <a:ext cx="4326639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600"/>
              <a:buFont typeface="Arial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Arial"/>
              </a:rPr>
              <a:t>과제 제출 방식</a:t>
            </a:r>
            <a:r>
              <a:rPr lang="en-US" altLang="ko-KR" sz="2000" dirty="0">
                <a:solidFill>
                  <a:schemeClr val="dk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Arial"/>
              </a:rPr>
              <a:t>:</a:t>
            </a:r>
            <a:r>
              <a:rPr lang="ko-KR" altLang="en-US" sz="2000" dirty="0">
                <a:solidFill>
                  <a:schemeClr val="dk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Arial"/>
              </a:rPr>
              <a:t> 메일 제출 </a:t>
            </a:r>
            <a:endParaRPr lang="en-US" altLang="ko-KR" sz="2000" dirty="0">
              <a:solidFill>
                <a:schemeClr val="dk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Arial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600"/>
              <a:buFont typeface="Arial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Arial"/>
              </a:rPr>
              <a:t>마감 기한</a:t>
            </a:r>
            <a:r>
              <a:rPr lang="en-US" altLang="ko-KR" sz="2000" dirty="0">
                <a:solidFill>
                  <a:schemeClr val="dk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Arial"/>
              </a:rPr>
              <a:t>:</a:t>
            </a:r>
            <a:r>
              <a:rPr lang="ko-KR" altLang="en-US" sz="2000" dirty="0">
                <a:solidFill>
                  <a:schemeClr val="dk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Arial"/>
              </a:rPr>
              <a:t> 다음주 수업 전날까지 </a:t>
            </a:r>
            <a:endParaRPr lang="en-US" altLang="ko-KR" sz="2000" dirty="0">
              <a:solidFill>
                <a:schemeClr val="dk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  <a:sym typeface="Arial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600"/>
              <a:buFont typeface="Arial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Arial"/>
              </a:rPr>
              <a:t>제목 양식</a:t>
            </a:r>
            <a:r>
              <a:rPr lang="en-US" altLang="ko-KR" sz="2000" dirty="0">
                <a:solidFill>
                  <a:schemeClr val="dk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Arial"/>
              </a:rPr>
              <a:t>:</a:t>
            </a:r>
            <a:r>
              <a:rPr lang="ko-KR" altLang="en-US" sz="2000" dirty="0">
                <a:solidFill>
                  <a:schemeClr val="dk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Arial"/>
              </a:rPr>
              <a:t> </a:t>
            </a:r>
            <a:r>
              <a:rPr lang="en-US" altLang="ko-KR" sz="2000" dirty="0">
                <a:solidFill>
                  <a:schemeClr val="dk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Arial"/>
              </a:rPr>
              <a:t>(</a:t>
            </a:r>
            <a:r>
              <a:rPr lang="ko-KR" altLang="en-US" sz="2000" dirty="0">
                <a:solidFill>
                  <a:schemeClr val="dk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Arial"/>
              </a:rPr>
              <a:t>이름</a:t>
            </a:r>
            <a:r>
              <a:rPr lang="en-US" altLang="ko-KR" sz="2000" dirty="0">
                <a:solidFill>
                  <a:schemeClr val="dk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Arial"/>
              </a:rPr>
              <a:t>)_n</a:t>
            </a:r>
            <a:r>
              <a:rPr lang="ko-KR" altLang="en-US" sz="2000" dirty="0">
                <a:solidFill>
                  <a:schemeClr val="dk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  <a:sym typeface="Arial"/>
              </a:rPr>
              <a:t>차시 과제</a:t>
            </a:r>
          </a:p>
        </p:txBody>
      </p:sp>
    </p:spTree>
    <p:extLst>
      <p:ext uri="{BB962C8B-B14F-4D97-AF65-F5344CB8AC3E}">
        <p14:creationId xmlns:p14="http://schemas.microsoft.com/office/powerpoint/2010/main" val="2448045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1527865" y="758616"/>
            <a:ext cx="9136269" cy="9136269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3884977" y="3100476"/>
            <a:ext cx="5314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개발 환경 구축하기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3438718" y="2524026"/>
            <a:ext cx="4690298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3438718" y="4257647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0E71DA-0560-F742-896E-4147F94DDF5F}"/>
              </a:ext>
            </a:extLst>
          </p:cNvPr>
          <p:cNvGrpSpPr/>
          <p:nvPr/>
        </p:nvGrpSpPr>
        <p:grpSpPr>
          <a:xfrm>
            <a:off x="8193246" y="2272838"/>
            <a:ext cx="802219" cy="802219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2F92F16-6339-2749-907B-DE5085007875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0173E46-B763-9842-BCCD-F668B751D37D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E08A5C0-4A10-404E-83BE-C4720DF94AFB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38E0F24-4419-B54D-882D-AE4D2D89F2DB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1C93AD-9801-0048-9C84-BD5C2553E20E}"/>
              </a:ext>
            </a:extLst>
          </p:cNvPr>
          <p:cNvGrpSpPr/>
          <p:nvPr/>
        </p:nvGrpSpPr>
        <p:grpSpPr>
          <a:xfrm>
            <a:off x="8305194" y="1867602"/>
            <a:ext cx="591712" cy="603422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CE470287-2EAD-B74D-909B-25CB740BBFBE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B430973D-372A-2C43-86A3-2DACE855414B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60989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Visual Studio Code</a:t>
            </a:r>
            <a:endParaRPr lang="ko-KR" altLang="en-US" sz="3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17463" y="677182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E2D432-0BAE-D144-B34E-4D38B31A0663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822EDF-68CE-C240-9DA2-DDC6AAB127F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C43053C-B866-8D46-AB0C-98480D129DB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4A020D9-6492-764C-B41A-072501D5782C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FDF6EE9-B0FA-104F-8F9F-9E9DE98553B1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861F91-86AA-164D-B2DF-C20C1CD8197C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4" name="자유형: 도형 24">
              <a:extLst>
                <a:ext uri="{FF2B5EF4-FFF2-40B4-BE49-F238E27FC236}">
                  <a16:creationId xmlns:a16="http://schemas.microsoft.com/office/drawing/2014/main" id="{925F38D0-79DB-254C-B2F0-D593E72D575E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2">
              <a:extLst>
                <a:ext uri="{FF2B5EF4-FFF2-40B4-BE49-F238E27FC236}">
                  <a16:creationId xmlns:a16="http://schemas.microsoft.com/office/drawing/2014/main" id="{45B80FEF-B9E1-954F-BF99-3C0512944907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972434F1-30DC-FB4C-A83D-34DD8B8F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273" y="1905241"/>
            <a:ext cx="2114368" cy="211436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FA09D7-F0BF-1544-B978-1FAFA4703E9C}"/>
              </a:ext>
            </a:extLst>
          </p:cNvPr>
          <p:cNvSpPr/>
          <p:nvPr/>
        </p:nvSpPr>
        <p:spPr>
          <a:xfrm>
            <a:off x="1054940" y="4501485"/>
            <a:ext cx="9911035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Visual studio code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는 마이크로소프트가 마이크로소프트 윈도우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mac </a:t>
            </a:r>
            <a:r>
              <a:rPr kumimoji="1" lang="en-US" altLang="ko-KR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os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리눅스용으로 개발한 소스 코드 편집기 </a:t>
            </a:r>
            <a:endParaRPr kumimoji="1" lang="ko-Kore-KR" altLang="en-US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92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Visual Studio Code</a:t>
            </a:r>
            <a:endParaRPr lang="ko-KR" altLang="en-US" sz="3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17463" y="677182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E2D432-0BAE-D144-B34E-4D38B31A0663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822EDF-68CE-C240-9DA2-DDC6AAB127F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C43053C-B866-8D46-AB0C-98480D129DB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4A020D9-6492-764C-B41A-072501D5782C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FDF6EE9-B0FA-104F-8F9F-9E9DE98553B1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861F91-86AA-164D-B2DF-C20C1CD8197C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4" name="자유형: 도형 24">
              <a:extLst>
                <a:ext uri="{FF2B5EF4-FFF2-40B4-BE49-F238E27FC236}">
                  <a16:creationId xmlns:a16="http://schemas.microsoft.com/office/drawing/2014/main" id="{925F38D0-79DB-254C-B2F0-D593E72D575E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2">
              <a:extLst>
                <a:ext uri="{FF2B5EF4-FFF2-40B4-BE49-F238E27FC236}">
                  <a16:creationId xmlns:a16="http://schemas.microsoft.com/office/drawing/2014/main" id="{45B80FEF-B9E1-954F-BF99-3C0512944907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972434F1-30DC-FB4C-A83D-34DD8B8F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273" y="1905241"/>
            <a:ext cx="2114368" cy="211436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FA09D7-F0BF-1544-B978-1FAFA4703E9C}"/>
              </a:ext>
            </a:extLst>
          </p:cNvPr>
          <p:cNvSpPr/>
          <p:nvPr/>
        </p:nvSpPr>
        <p:spPr>
          <a:xfrm>
            <a:off x="1054940" y="4501485"/>
            <a:ext cx="9911035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" altLang="ko-Kore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4"/>
              </a:rPr>
              <a:t>https://code.visualstudio.com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사이트에 접속하여 자신의 환경에 맞는 것으로 다운로드</a:t>
            </a:r>
            <a:endParaRPr kumimoji="1" lang="en" altLang="ko-Kore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922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1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차시 과제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17463" y="677182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E2D432-0BAE-D144-B34E-4D38B31A0663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822EDF-68CE-C240-9DA2-DDC6AAB127F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C43053C-B866-8D46-AB0C-98480D129DB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4A020D9-6492-764C-B41A-072501D5782C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FDF6EE9-B0FA-104F-8F9F-9E9DE98553B1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861F91-86AA-164D-B2DF-C20C1CD8197C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4" name="자유형: 도형 24">
              <a:extLst>
                <a:ext uri="{FF2B5EF4-FFF2-40B4-BE49-F238E27FC236}">
                  <a16:creationId xmlns:a16="http://schemas.microsoft.com/office/drawing/2014/main" id="{925F38D0-79DB-254C-B2F0-D593E72D575E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2">
              <a:extLst>
                <a:ext uri="{FF2B5EF4-FFF2-40B4-BE49-F238E27FC236}">
                  <a16:creationId xmlns:a16="http://schemas.microsoft.com/office/drawing/2014/main" id="{45B80FEF-B9E1-954F-BF99-3C0512944907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6076C4-5005-5B45-872F-BA3404D5F18A}"/>
              </a:ext>
            </a:extLst>
          </p:cNvPr>
          <p:cNvSpPr/>
          <p:nvPr/>
        </p:nvSpPr>
        <p:spPr>
          <a:xfrm>
            <a:off x="3541605" y="1652341"/>
            <a:ext cx="2175689" cy="479759"/>
          </a:xfrm>
          <a:prstGeom prst="rect">
            <a:avLst/>
          </a:prstGeom>
          <a:noFill/>
          <a:ln w="38100">
            <a:solidFill>
              <a:srgbClr val="4B98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3E3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B36AC1-FB14-824A-8B22-DA5C202C8CB9}"/>
              </a:ext>
            </a:extLst>
          </p:cNvPr>
          <p:cNvSpPr txBox="1"/>
          <p:nvPr/>
        </p:nvSpPr>
        <p:spPr>
          <a:xfrm>
            <a:off x="5725927" y="1678660"/>
            <a:ext cx="3044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을 위한 지도</a:t>
            </a:r>
            <a:endParaRPr kumimoji="1" lang="ko-Kore-KR" altLang="en-US" sz="28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3F481C-3A13-6E48-B6B9-F1E534DD3EA3}"/>
              </a:ext>
            </a:extLst>
          </p:cNvPr>
          <p:cNvSpPr/>
          <p:nvPr/>
        </p:nvSpPr>
        <p:spPr>
          <a:xfrm>
            <a:off x="2996046" y="2371877"/>
            <a:ext cx="5338896" cy="3213400"/>
          </a:xfrm>
          <a:prstGeom prst="rect">
            <a:avLst/>
          </a:prstGeom>
          <a:solidFill>
            <a:srgbClr val="08A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AEFC18-09A4-3F42-AC3A-32FE48AE1BDD}"/>
              </a:ext>
            </a:extLst>
          </p:cNvPr>
          <p:cNvSpPr/>
          <p:nvPr/>
        </p:nvSpPr>
        <p:spPr>
          <a:xfrm>
            <a:off x="3151853" y="2678549"/>
            <a:ext cx="5056707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dirty="0" err="1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네모칸을</a:t>
            </a: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채우고</a:t>
            </a:r>
            <a:r>
              <a:rPr kumimoji="1" lang="en-US" altLang="ko-KR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대상자</a:t>
            </a:r>
            <a:r>
              <a:rPr kumimoji="1" lang="en-US" altLang="ko-KR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),</a:t>
            </a: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그 사람에 어떤 지도가 필요한지</a:t>
            </a:r>
            <a:r>
              <a:rPr kumimoji="1" lang="en-US" altLang="ko-KR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지도의 종류</a:t>
            </a:r>
            <a:r>
              <a:rPr kumimoji="1" lang="en-US" altLang="ko-KR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),</a:t>
            </a: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그 지도가 왜 필요한지</a:t>
            </a:r>
            <a:r>
              <a:rPr kumimoji="1" lang="en-US" altLang="ko-KR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지도의 필요성</a:t>
            </a:r>
            <a:r>
              <a:rPr kumimoji="1" lang="en-US" altLang="ko-KR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),</a:t>
            </a: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그리고 지도에 어떤 내용</a:t>
            </a:r>
            <a:r>
              <a:rPr kumimoji="1" lang="en-US" altLang="ko-KR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지도의 내용</a:t>
            </a:r>
            <a:r>
              <a:rPr kumimoji="1" lang="en-US" altLang="ko-KR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을 </a:t>
            </a:r>
            <a:r>
              <a:rPr kumimoji="1" lang="ko-KR" altLang="en-US" sz="2000" dirty="0" err="1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담을지에</a:t>
            </a: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대해서 </a:t>
            </a:r>
            <a:r>
              <a:rPr kumimoji="1" lang="ko-KR" altLang="en-US" sz="2000" dirty="0" err="1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고민해보기</a:t>
            </a:r>
            <a:endParaRPr kumimoji="1" lang="en-US" altLang="ko-KR" sz="2000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071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1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차시 과제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17463" y="677182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E2D432-0BAE-D144-B34E-4D38B31A0663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822EDF-68CE-C240-9DA2-DDC6AAB127F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C43053C-B866-8D46-AB0C-98480D129DB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4A020D9-6492-764C-B41A-072501D5782C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FDF6EE9-B0FA-104F-8F9F-9E9DE98553B1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861F91-86AA-164D-B2DF-C20C1CD8197C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4" name="자유형: 도형 24">
              <a:extLst>
                <a:ext uri="{FF2B5EF4-FFF2-40B4-BE49-F238E27FC236}">
                  <a16:creationId xmlns:a16="http://schemas.microsoft.com/office/drawing/2014/main" id="{925F38D0-79DB-254C-B2F0-D593E72D575E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2">
              <a:extLst>
                <a:ext uri="{FF2B5EF4-FFF2-40B4-BE49-F238E27FC236}">
                  <a16:creationId xmlns:a16="http://schemas.microsoft.com/office/drawing/2014/main" id="{45B80FEF-B9E1-954F-BF99-3C0512944907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6076C4-5005-5B45-872F-BA3404D5F18A}"/>
              </a:ext>
            </a:extLst>
          </p:cNvPr>
          <p:cNvSpPr/>
          <p:nvPr/>
        </p:nvSpPr>
        <p:spPr>
          <a:xfrm>
            <a:off x="1069881" y="1927111"/>
            <a:ext cx="2175689" cy="479759"/>
          </a:xfrm>
          <a:prstGeom prst="rect">
            <a:avLst/>
          </a:prstGeom>
          <a:noFill/>
          <a:ln w="38100">
            <a:solidFill>
              <a:srgbClr val="4B98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3E3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B36AC1-FB14-824A-8B22-DA5C202C8CB9}"/>
              </a:ext>
            </a:extLst>
          </p:cNvPr>
          <p:cNvSpPr txBox="1"/>
          <p:nvPr/>
        </p:nvSpPr>
        <p:spPr>
          <a:xfrm>
            <a:off x="3254203" y="1953430"/>
            <a:ext cx="3044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을 위한 지도</a:t>
            </a:r>
            <a:endParaRPr kumimoji="1" lang="ko-Kore-KR" altLang="en-US" sz="28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3F481C-3A13-6E48-B6B9-F1E534DD3EA3}"/>
              </a:ext>
            </a:extLst>
          </p:cNvPr>
          <p:cNvSpPr/>
          <p:nvPr/>
        </p:nvSpPr>
        <p:spPr>
          <a:xfrm>
            <a:off x="524322" y="2646647"/>
            <a:ext cx="5338896" cy="3213400"/>
          </a:xfrm>
          <a:prstGeom prst="rect">
            <a:avLst/>
          </a:prstGeom>
          <a:solidFill>
            <a:srgbClr val="08A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AEFC18-09A4-3F42-AC3A-32FE48AE1BDD}"/>
              </a:ext>
            </a:extLst>
          </p:cNvPr>
          <p:cNvSpPr/>
          <p:nvPr/>
        </p:nvSpPr>
        <p:spPr>
          <a:xfrm>
            <a:off x="680129" y="2953319"/>
            <a:ext cx="5056707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dirty="0" err="1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네모칸을</a:t>
            </a: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채우고</a:t>
            </a:r>
            <a:r>
              <a:rPr kumimoji="1" lang="en-US" altLang="ko-KR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대상자</a:t>
            </a:r>
            <a:r>
              <a:rPr kumimoji="1" lang="en-US" altLang="ko-KR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),</a:t>
            </a: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그 사람에 어떤 지도가 필요한지</a:t>
            </a:r>
            <a:r>
              <a:rPr kumimoji="1" lang="en-US" altLang="ko-KR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지도의 종류</a:t>
            </a:r>
            <a:r>
              <a:rPr kumimoji="1" lang="en-US" altLang="ko-KR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),</a:t>
            </a: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그 지도가 왜 필요한지</a:t>
            </a:r>
            <a:r>
              <a:rPr kumimoji="1" lang="en-US" altLang="ko-KR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지도의 필요성</a:t>
            </a:r>
            <a:r>
              <a:rPr kumimoji="1" lang="en-US" altLang="ko-KR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),</a:t>
            </a: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그리고 지도에 어떤 내용</a:t>
            </a:r>
            <a:r>
              <a:rPr kumimoji="1" lang="en-US" altLang="ko-KR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지도의 내용</a:t>
            </a:r>
            <a:r>
              <a:rPr kumimoji="1" lang="en-US" altLang="ko-KR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을 </a:t>
            </a:r>
            <a:r>
              <a:rPr kumimoji="1" lang="ko-KR" altLang="en-US" sz="2000" dirty="0" err="1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담을지에</a:t>
            </a: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대해서 </a:t>
            </a:r>
            <a:r>
              <a:rPr kumimoji="1" lang="ko-KR" altLang="en-US" sz="2000" dirty="0" err="1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고민해보기</a:t>
            </a:r>
            <a:endParaRPr kumimoji="1" lang="en-US" altLang="ko-KR" sz="2000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18CD1C-93A6-A041-B45E-C127956A415E}"/>
              </a:ext>
            </a:extLst>
          </p:cNvPr>
          <p:cNvSpPr/>
          <p:nvPr/>
        </p:nvSpPr>
        <p:spPr>
          <a:xfrm>
            <a:off x="6352482" y="2904706"/>
            <a:ext cx="5056707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ko-KR" altLang="en-US" sz="20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데이트 명소 안내 지도 </a:t>
            </a:r>
            <a:endParaRPr kumimoji="1" lang="en-US" altLang="ko-KR" sz="2000" dirty="0">
              <a:solidFill>
                <a:srgbClr val="F59EA7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ko-KR" altLang="en-US" sz="20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매번 데이트를 어디로 갈지 고민하는 </a:t>
            </a:r>
            <a:r>
              <a:rPr kumimoji="1" lang="ko-KR" altLang="en-US" sz="2000" dirty="0" err="1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그들을위한</a:t>
            </a:r>
            <a:r>
              <a:rPr kumimoji="1" lang="ko-KR" altLang="en-US" sz="20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지도</a:t>
            </a:r>
            <a:endParaRPr kumimoji="1" lang="en-US" altLang="ko-KR" sz="2000" dirty="0">
              <a:solidFill>
                <a:srgbClr val="F59EA7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ko-KR" altLang="en-US" sz="20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서울 곳곳의 데이트 명소를 지도에 표시한다</a:t>
            </a:r>
            <a:r>
              <a:rPr kumimoji="1" lang="en-US" altLang="ko-KR" sz="20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46309C-B262-984C-B442-67EF6DDFD610}"/>
              </a:ext>
            </a:extLst>
          </p:cNvPr>
          <p:cNvSpPr/>
          <p:nvPr/>
        </p:nvSpPr>
        <p:spPr>
          <a:xfrm>
            <a:off x="6597370" y="1900792"/>
            <a:ext cx="2175689" cy="479759"/>
          </a:xfrm>
          <a:prstGeom prst="rect">
            <a:avLst/>
          </a:prstGeom>
          <a:noFill/>
          <a:ln w="38100">
            <a:solidFill>
              <a:srgbClr val="4B98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3E3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838B2B-25E8-0B45-AC4C-FADF713E51B4}"/>
              </a:ext>
            </a:extLst>
          </p:cNvPr>
          <p:cNvSpPr txBox="1"/>
          <p:nvPr/>
        </p:nvSpPr>
        <p:spPr>
          <a:xfrm>
            <a:off x="8781692" y="1927111"/>
            <a:ext cx="3044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을 위한 지도</a:t>
            </a:r>
            <a:endParaRPr kumimoji="1" lang="ko-Kore-KR" altLang="en-US" sz="28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82D9589-6A11-E146-A793-75F187604C25}"/>
              </a:ext>
            </a:extLst>
          </p:cNvPr>
          <p:cNvSpPr/>
          <p:nvPr/>
        </p:nvSpPr>
        <p:spPr>
          <a:xfrm>
            <a:off x="6816557" y="1749609"/>
            <a:ext cx="225473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20</a:t>
            </a:r>
            <a:r>
              <a:rPr kumimoji="1" lang="ko-KR" altLang="en-US" sz="20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대 초반 커플</a:t>
            </a:r>
            <a:endParaRPr kumimoji="1" lang="en-US" altLang="ko-KR" sz="2000" dirty="0">
              <a:solidFill>
                <a:srgbClr val="F59EA7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526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1527865" y="758616"/>
            <a:ext cx="9136269" cy="9136269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3839257" y="3075057"/>
            <a:ext cx="5314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다음 시간에 만나요</a:t>
            </a:r>
            <a:r>
              <a:rPr lang="en-US" altLang="ko-KR" sz="4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!</a:t>
            </a:r>
            <a:endParaRPr lang="ko-KR" altLang="en-US" sz="4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3438718" y="2524026"/>
            <a:ext cx="4690298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3438718" y="4257647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0E71DA-0560-F742-896E-4147F94DDF5F}"/>
              </a:ext>
            </a:extLst>
          </p:cNvPr>
          <p:cNvGrpSpPr/>
          <p:nvPr/>
        </p:nvGrpSpPr>
        <p:grpSpPr>
          <a:xfrm>
            <a:off x="8193246" y="2272838"/>
            <a:ext cx="802219" cy="802219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2F92F16-6339-2749-907B-DE5085007875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0173E46-B763-9842-BCCD-F668B751D37D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E08A5C0-4A10-404E-83BE-C4720DF94AFB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38E0F24-4419-B54D-882D-AE4D2D89F2DB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1C93AD-9801-0048-9C84-BD5C2553E20E}"/>
              </a:ext>
            </a:extLst>
          </p:cNvPr>
          <p:cNvGrpSpPr/>
          <p:nvPr/>
        </p:nvGrpSpPr>
        <p:grpSpPr>
          <a:xfrm>
            <a:off x="8305194" y="1867602"/>
            <a:ext cx="591712" cy="603422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CE470287-2EAD-B74D-909B-25CB740BBFBE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B430973D-372A-2C43-86A3-2DACE855414B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18DFAE3-E7FF-504E-A691-157C8A4CA620}"/>
              </a:ext>
            </a:extLst>
          </p:cNvPr>
          <p:cNvSpPr txBox="1"/>
          <p:nvPr/>
        </p:nvSpPr>
        <p:spPr>
          <a:xfrm>
            <a:off x="1984040" y="4459022"/>
            <a:ext cx="7599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 </a:t>
            </a:r>
            <a:r>
              <a:rPr lang="ko-Kore-KR" altLang="en-US" sz="250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▶︎</a:t>
            </a:r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 </a:t>
            </a:r>
            <a:r>
              <a:rPr lang="en-US" altLang="ko-KR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[2</a:t>
            </a:r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차시</a:t>
            </a:r>
            <a:r>
              <a:rPr lang="en-US" altLang="ko-KR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]</a:t>
            </a:r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 </a:t>
            </a:r>
            <a:r>
              <a:rPr lang="en-US" altLang="ko-KR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HTML</a:t>
            </a:r>
            <a:endParaRPr lang="ko-KR" altLang="en-US" sz="3200" b="1" spc="-150" dirty="0">
              <a:solidFill>
                <a:srgbClr val="F5A5BC"/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  <a:cs typeface="KoPubWorldDotum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49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A0291F2C-E74A-8F44-9389-75347D768792}"/>
              </a:ext>
            </a:extLst>
          </p:cNvPr>
          <p:cNvSpPr/>
          <p:nvPr/>
        </p:nvSpPr>
        <p:spPr>
          <a:xfrm>
            <a:off x="1861802" y="-2358474"/>
            <a:ext cx="8468397" cy="8468397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4496039" y="2028245"/>
            <a:ext cx="29563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Orientation</a:t>
            </a:r>
            <a:endParaRPr lang="ko-KR" altLang="en-US" sz="35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27CF78A-8D02-B14B-BA47-2970532AA8D7}"/>
              </a:ext>
            </a:extLst>
          </p:cNvPr>
          <p:cNvCxnSpPr>
            <a:cxnSpLocks/>
          </p:cNvCxnSpPr>
          <p:nvPr/>
        </p:nvCxnSpPr>
        <p:spPr>
          <a:xfrm>
            <a:off x="2469180" y="6382712"/>
            <a:ext cx="7173585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271188-3205-2B4D-9CFD-967F8DFD1B87}"/>
              </a:ext>
            </a:extLst>
          </p:cNvPr>
          <p:cNvCxnSpPr>
            <a:cxnSpLocks/>
          </p:cNvCxnSpPr>
          <p:nvPr/>
        </p:nvCxnSpPr>
        <p:spPr>
          <a:xfrm>
            <a:off x="2469180" y="1067478"/>
            <a:ext cx="7010101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2FC4F-5FA9-4149-8D7C-9B552AEE04C2}"/>
              </a:ext>
            </a:extLst>
          </p:cNvPr>
          <p:cNvGrpSpPr/>
          <p:nvPr/>
        </p:nvGrpSpPr>
        <p:grpSpPr>
          <a:xfrm>
            <a:off x="9263016" y="5906709"/>
            <a:ext cx="717550" cy="717550"/>
            <a:chOff x="1716440" y="616233"/>
            <a:chExt cx="717550" cy="7175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36D985-E4CF-D94E-9450-C976926CEE2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F9B3D3-597E-CB45-868E-1F555E5DAB4A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BAF3A-4533-4C45-859C-7746DFA465B6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F1B6336-5BDD-D244-A369-BBF5CD292CFE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6F2134-EE59-E64E-82E2-60A62BEAEB10}"/>
              </a:ext>
            </a:extLst>
          </p:cNvPr>
          <p:cNvGrpSpPr/>
          <p:nvPr/>
        </p:nvGrpSpPr>
        <p:grpSpPr>
          <a:xfrm>
            <a:off x="9362904" y="5526182"/>
            <a:ext cx="529261" cy="539735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BCE45BBA-52E4-2B49-921F-D5F8E97A9A2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8AE6DCF6-DABF-254B-9272-774B21DFB77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496532-32DE-644E-8C08-AD787E15C32D}"/>
              </a:ext>
            </a:extLst>
          </p:cNvPr>
          <p:cNvSpPr/>
          <p:nvPr/>
        </p:nvSpPr>
        <p:spPr>
          <a:xfrm>
            <a:off x="4236913" y="2706818"/>
            <a:ext cx="4083319" cy="1900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무엇을 배우는 수업인가요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이 수업의 목표는 무엇인가요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?’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수업은 어떤 식으로 진행되나요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기타 참고할 사항들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3750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97D88A-833F-1942-AD8D-78AF82B47546}"/>
              </a:ext>
            </a:extLst>
          </p:cNvPr>
          <p:cNvSpPr/>
          <p:nvPr/>
        </p:nvSpPr>
        <p:spPr>
          <a:xfrm>
            <a:off x="943561" y="2110507"/>
            <a:ext cx="2445878" cy="2362186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1.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선생님 소개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D15C-F84C-664E-A894-9FF7313C2C5A}"/>
              </a:ext>
            </a:extLst>
          </p:cNvPr>
          <p:cNvSpPr/>
          <p:nvPr/>
        </p:nvSpPr>
        <p:spPr>
          <a:xfrm>
            <a:off x="3389439" y="2835797"/>
            <a:ext cx="2445878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-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ㅇ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-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ㅇ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-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ㅇ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3C3757-DC16-954D-911A-DDD2B96AE2D2}"/>
              </a:ext>
            </a:extLst>
          </p:cNvPr>
          <p:cNvSpPr/>
          <p:nvPr/>
        </p:nvSpPr>
        <p:spPr>
          <a:xfrm>
            <a:off x="3389439" y="2091673"/>
            <a:ext cx="205335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4B98D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윤새연</a:t>
            </a:r>
            <a:r>
              <a:rPr lang="ko-KR" altLang="en-US" sz="2400" b="1" dirty="0">
                <a:solidFill>
                  <a:srgbClr val="4B98D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선생님</a:t>
            </a:r>
            <a:endParaRPr lang="en-US" altLang="ko-KR" sz="2400" b="1" dirty="0">
              <a:solidFill>
                <a:srgbClr val="4B98D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3F1FB3-D2D6-644C-BC79-39A7CAD97B82}"/>
              </a:ext>
            </a:extLst>
          </p:cNvPr>
          <p:cNvSpPr/>
          <p:nvPr/>
        </p:nvSpPr>
        <p:spPr>
          <a:xfrm>
            <a:off x="6181541" y="2110507"/>
            <a:ext cx="2445878" cy="2362186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3505C27-E033-D644-9091-E8749AEC4E85}"/>
              </a:ext>
            </a:extLst>
          </p:cNvPr>
          <p:cNvSpPr/>
          <p:nvPr/>
        </p:nvSpPr>
        <p:spPr>
          <a:xfrm>
            <a:off x="8627419" y="2835797"/>
            <a:ext cx="2445878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-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ㅇ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-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ㅇ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-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ㅇ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72467C1-29B0-B346-9FC9-E5FFAB6FA29C}"/>
              </a:ext>
            </a:extLst>
          </p:cNvPr>
          <p:cNvSpPr/>
          <p:nvPr/>
        </p:nvSpPr>
        <p:spPr>
          <a:xfrm>
            <a:off x="8627419" y="2091673"/>
            <a:ext cx="205335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4B98D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김민주 선생님</a:t>
            </a:r>
            <a:endParaRPr lang="en-US" altLang="ko-KR" sz="2400" b="1" dirty="0">
              <a:solidFill>
                <a:srgbClr val="4B98D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3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수업 소개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842594-A0FD-EC48-AE21-32CB801958FB}"/>
              </a:ext>
            </a:extLst>
          </p:cNvPr>
          <p:cNvSpPr txBox="1"/>
          <p:nvPr/>
        </p:nvSpPr>
        <p:spPr>
          <a:xfrm>
            <a:off x="2529599" y="1546753"/>
            <a:ext cx="6961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rgbClr val="08A8D2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  <a:cs typeface="KOPUBWORLDDOTUM_PRO MEDIUM" pitchFamily="2" charset="-127"/>
              </a:rPr>
              <a:t>“</a:t>
            </a:r>
            <a:r>
              <a:rPr lang="ko-KR" altLang="en-US" sz="4000" b="1" i="1" dirty="0">
                <a:solidFill>
                  <a:srgbClr val="08A8D2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  <a:cs typeface="KOPUBWORLDDOTUM_PRO MEDIUM" pitchFamily="2" charset="-127"/>
              </a:rPr>
              <a:t> </a:t>
            </a:r>
            <a:r>
              <a:rPr lang="ko-KR" altLang="en-US" sz="2800" b="1" i="1" dirty="0">
                <a:solidFill>
                  <a:srgbClr val="08A8D2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  <a:cs typeface="KOPUBWORLDDOTUM_PRO MEDIUM" pitchFamily="2" charset="-127"/>
              </a:rPr>
              <a:t> </a:t>
            </a:r>
            <a:r>
              <a:rPr lang="ko-KR" altLang="en-US" sz="2800" b="1" dirty="0">
                <a:solidFill>
                  <a:srgbClr val="08A8D2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  <a:cs typeface="KOPUBWORLDDOTUM_PRO MEDIUM" pitchFamily="2" charset="-127"/>
              </a:rPr>
              <a:t>스스로 만들어보는 지도 웹 어플리케이션</a:t>
            </a:r>
            <a:r>
              <a:rPr lang="en-US" altLang="ko-KR" sz="4000" b="1" i="1" dirty="0">
                <a:solidFill>
                  <a:srgbClr val="08A8D2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  <a:cs typeface="KOPUBWORLDDOTUM_PRO MEDIUM" pitchFamily="2" charset="-127"/>
              </a:rPr>
              <a:t>”</a:t>
            </a:r>
            <a:endParaRPr kumimoji="1" lang="ko-Kore-KR" altLang="en-US" sz="4000" b="1" i="1" dirty="0">
              <a:solidFill>
                <a:srgbClr val="08A8D2"/>
              </a:solidFill>
              <a:latin typeface="Iropke Batang Medium" panose="020B0600000101010101" pitchFamily="34" charset="-127"/>
              <a:ea typeface="Iropke Batang Medium" panose="020B0600000101010101" pitchFamily="34" charset="-127"/>
              <a:cs typeface="KOPUBWORLDDOTUM_PRO MEDIUM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7786175-315C-2E4A-ABF3-0CC672336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477" y="2684842"/>
            <a:ext cx="3949700" cy="3554730"/>
          </a:xfrm>
          <a:prstGeom prst="rect">
            <a:avLst/>
          </a:prstGeom>
        </p:spPr>
      </p:pic>
      <p:pic>
        <p:nvPicPr>
          <p:cNvPr id="21" name="그림 20" descr="지도이(가) 표시된 사진&#10;&#10;자동 생성된 설명">
            <a:extLst>
              <a:ext uri="{FF2B5EF4-FFF2-40B4-BE49-F238E27FC236}">
                <a16:creationId xmlns:a16="http://schemas.microsoft.com/office/drawing/2014/main" id="{BB8C9E2E-A8DE-4C40-B47D-D8EC2322B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716" y="2471885"/>
            <a:ext cx="2717748" cy="384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5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수업 소개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842594-A0FD-EC48-AE21-32CB801958FB}"/>
              </a:ext>
            </a:extLst>
          </p:cNvPr>
          <p:cNvSpPr txBox="1"/>
          <p:nvPr/>
        </p:nvSpPr>
        <p:spPr>
          <a:xfrm>
            <a:off x="2529599" y="1546753"/>
            <a:ext cx="6961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>
                <a:solidFill>
                  <a:srgbClr val="08A8D2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  <a:cs typeface="KOPUBWORLDDOTUM_PRO MEDIUM" pitchFamily="2" charset="-127"/>
              </a:rPr>
              <a:t>“</a:t>
            </a:r>
            <a:r>
              <a:rPr lang="ko-KR" altLang="en-US" sz="4000" b="1" i="1" dirty="0">
                <a:solidFill>
                  <a:srgbClr val="08A8D2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  <a:cs typeface="KOPUBWORLDDOTUM_PRO MEDIUM" pitchFamily="2" charset="-127"/>
              </a:rPr>
              <a:t> </a:t>
            </a:r>
            <a:r>
              <a:rPr lang="ko-KR" altLang="en-US" sz="2800" b="1" i="1" dirty="0">
                <a:solidFill>
                  <a:srgbClr val="08A8D2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  <a:cs typeface="KOPUBWORLDDOTUM_PRO MEDIUM" pitchFamily="2" charset="-127"/>
              </a:rPr>
              <a:t> </a:t>
            </a:r>
            <a:r>
              <a:rPr lang="ko-KR" altLang="en-US" sz="2800" b="1" dirty="0">
                <a:solidFill>
                  <a:srgbClr val="08A8D2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  <a:cs typeface="KOPUBWORLDDOTUM_PRO MEDIUM" pitchFamily="2" charset="-127"/>
              </a:rPr>
              <a:t>스스로 만들어보는 지도 웹 어플리케이션</a:t>
            </a:r>
            <a:r>
              <a:rPr lang="en-US" altLang="ko-KR" sz="4000" b="1" i="1" dirty="0">
                <a:solidFill>
                  <a:srgbClr val="08A8D2"/>
                </a:solidFill>
                <a:latin typeface="Iropke Batang Medium" panose="020B0600000101010101" pitchFamily="34" charset="-127"/>
                <a:ea typeface="Iropke Batang Medium" panose="020B0600000101010101" pitchFamily="34" charset="-127"/>
                <a:cs typeface="KOPUBWORLDDOTUM_PRO MEDIUM" pitchFamily="2" charset="-127"/>
              </a:rPr>
              <a:t>”</a:t>
            </a:r>
            <a:endParaRPr kumimoji="1" lang="ko-Kore-KR" altLang="en-US" sz="4000" b="1" i="1" dirty="0">
              <a:solidFill>
                <a:srgbClr val="08A8D2"/>
              </a:solidFill>
              <a:latin typeface="Iropke Batang Medium" panose="020B0600000101010101" pitchFamily="34" charset="-127"/>
              <a:ea typeface="Iropke Batang Medium" panose="020B0600000101010101" pitchFamily="34" charset="-127"/>
              <a:cs typeface="KOPUBWORLDDOTUM_PRO MEDIUM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7786175-315C-2E4A-ABF3-0CC672336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477" y="2684842"/>
            <a:ext cx="3949700" cy="3554730"/>
          </a:xfrm>
          <a:prstGeom prst="rect">
            <a:avLst/>
          </a:prstGeom>
        </p:spPr>
      </p:pic>
      <p:pic>
        <p:nvPicPr>
          <p:cNvPr id="21" name="그림 20" descr="지도이(가) 표시된 사진&#10;&#10;자동 생성된 설명">
            <a:extLst>
              <a:ext uri="{FF2B5EF4-FFF2-40B4-BE49-F238E27FC236}">
                <a16:creationId xmlns:a16="http://schemas.microsoft.com/office/drawing/2014/main" id="{BB8C9E2E-A8DE-4C40-B47D-D8EC2322B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716" y="2471885"/>
            <a:ext cx="2717748" cy="384221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3A21258-D718-304E-823A-98A61083EC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B77FF0-4FBC-424C-BE15-5C479AB588A4}"/>
              </a:ext>
            </a:extLst>
          </p:cNvPr>
          <p:cNvSpPr txBox="1"/>
          <p:nvPr/>
        </p:nvSpPr>
        <p:spPr>
          <a:xfrm>
            <a:off x="4850370" y="2884754"/>
            <a:ext cx="6961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을 위한 지도를 만들어보자</a:t>
            </a:r>
            <a:r>
              <a:rPr lang="en-US" altLang="ko-KR" sz="4000" b="1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!</a:t>
            </a:r>
            <a:endParaRPr kumimoji="1" lang="ko-Kore-KR" altLang="en-US" sz="4000" b="1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547F2B-901B-9045-A92E-B1E16CB4244A}"/>
              </a:ext>
            </a:extLst>
          </p:cNvPr>
          <p:cNvSpPr/>
          <p:nvPr/>
        </p:nvSpPr>
        <p:spPr>
          <a:xfrm>
            <a:off x="1901121" y="2809242"/>
            <a:ext cx="2876152" cy="72279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3416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수업 소개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17463" y="677182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394945-11EA-C74C-B5F4-9001AE17CCBE}"/>
              </a:ext>
            </a:extLst>
          </p:cNvPr>
          <p:cNvSpPr/>
          <p:nvPr/>
        </p:nvSpPr>
        <p:spPr>
          <a:xfrm>
            <a:off x="-3910134" y="3528541"/>
            <a:ext cx="2842205" cy="2620146"/>
          </a:xfrm>
          <a:prstGeom prst="rect">
            <a:avLst/>
          </a:prstGeom>
          <a:noFill/>
          <a:ln>
            <a:solidFill>
              <a:srgbClr val="4B98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A4B7B6-1FA5-844A-8B40-434B19F166C1}"/>
              </a:ext>
            </a:extLst>
          </p:cNvPr>
          <p:cNvSpPr/>
          <p:nvPr/>
        </p:nvSpPr>
        <p:spPr>
          <a:xfrm>
            <a:off x="1388204" y="2081502"/>
            <a:ext cx="2175689" cy="479759"/>
          </a:xfrm>
          <a:prstGeom prst="rect">
            <a:avLst/>
          </a:prstGeom>
          <a:noFill/>
          <a:ln w="38100">
            <a:solidFill>
              <a:srgbClr val="4B98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3E3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5C4BF8-ECAB-924E-91E4-AD127DE27B6B}"/>
              </a:ext>
            </a:extLst>
          </p:cNvPr>
          <p:cNvSpPr txBox="1"/>
          <p:nvPr/>
        </p:nvSpPr>
        <p:spPr>
          <a:xfrm>
            <a:off x="-3846616" y="4484048"/>
            <a:ext cx="26703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8A8D2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이름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김런런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r>
              <a:rPr lang="ko-KR" altLang="en-US" sz="1600" dirty="0">
                <a:solidFill>
                  <a:srgbClr val="08A8D2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성별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r>
              <a:rPr lang="ko-KR" altLang="en-US" sz="1600" dirty="0">
                <a:solidFill>
                  <a:srgbClr val="08A8D2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나이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 23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세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r>
              <a:rPr lang="ko-KR" altLang="en-US" sz="1600" dirty="0">
                <a:solidFill>
                  <a:srgbClr val="08A8D2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성격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내향적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•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게으름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•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체력 약함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r>
              <a:rPr lang="ko-KR" altLang="en-US" sz="1600" dirty="0">
                <a:solidFill>
                  <a:srgbClr val="08A8D2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특징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 학업과 재택근무를 병행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   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중인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얼리어답터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44A2FA3-CC91-9F42-9D54-0A81DC6E9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22" y="-2032423"/>
            <a:ext cx="1468363" cy="146836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25066C-7364-3243-BA02-CA5ABCDE0D25}"/>
              </a:ext>
            </a:extLst>
          </p:cNvPr>
          <p:cNvGrpSpPr/>
          <p:nvPr/>
        </p:nvGrpSpPr>
        <p:grpSpPr>
          <a:xfrm>
            <a:off x="3468889" y="-1732519"/>
            <a:ext cx="8045193" cy="1037617"/>
            <a:chOff x="3748474" y="370936"/>
            <a:chExt cx="7976636" cy="99499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DB55671-F979-F244-BB27-9A0B6DF411DD}"/>
                </a:ext>
              </a:extLst>
            </p:cNvPr>
            <p:cNvGrpSpPr/>
            <p:nvPr/>
          </p:nvGrpSpPr>
          <p:grpSpPr>
            <a:xfrm>
              <a:off x="3748474" y="665692"/>
              <a:ext cx="7976636" cy="700240"/>
              <a:chOff x="5601796" y="439946"/>
              <a:chExt cx="6413739" cy="1173745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ADDF2F2-3F1C-E54B-8AF0-163D2A7B1472}"/>
                  </a:ext>
                </a:extLst>
              </p:cNvPr>
              <p:cNvSpPr/>
              <p:nvPr/>
            </p:nvSpPr>
            <p:spPr>
              <a:xfrm>
                <a:off x="5601796" y="439946"/>
                <a:ext cx="6413739" cy="1173745"/>
              </a:xfrm>
              <a:prstGeom prst="rect">
                <a:avLst/>
              </a:prstGeom>
              <a:solidFill>
                <a:srgbClr val="F4F9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DDB43A-5904-FE42-9C5F-2A6EE8CB65EF}"/>
                  </a:ext>
                </a:extLst>
              </p:cNvPr>
              <p:cNvSpPr txBox="1"/>
              <p:nvPr/>
            </p:nvSpPr>
            <p:spPr>
              <a:xfrm>
                <a:off x="5629781" y="588306"/>
                <a:ext cx="6172200" cy="840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통증을 유발하는 나의 자세를 점검하고 이를 교정할 수 있는 스트레칭 방법과 생활습관을 배운 후 지속적으로 실천하여 잘못된 자세를 교정하는 것</a:t>
                </a: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7A98078-555D-7D4A-BC92-B20EC4E00B79}"/>
                </a:ext>
              </a:extLst>
            </p:cNvPr>
            <p:cNvSpPr/>
            <p:nvPr/>
          </p:nvSpPr>
          <p:spPr>
            <a:xfrm>
              <a:off x="3748474" y="370936"/>
              <a:ext cx="1496385" cy="294756"/>
            </a:xfrm>
            <a:prstGeom prst="rect">
              <a:avLst/>
            </a:prstGeom>
            <a:solidFill>
              <a:srgbClr val="4B9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목표 및 동기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789E419-F93C-4042-8180-83CF0C6AF09A}"/>
              </a:ext>
            </a:extLst>
          </p:cNvPr>
          <p:cNvGrpSpPr/>
          <p:nvPr/>
        </p:nvGrpSpPr>
        <p:grpSpPr>
          <a:xfrm>
            <a:off x="562418" y="7765401"/>
            <a:ext cx="8146291" cy="1722053"/>
            <a:chOff x="3781623" y="2498329"/>
            <a:chExt cx="8146291" cy="172205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515197F-43F4-7848-822D-308C82D286A7}"/>
                </a:ext>
              </a:extLst>
            </p:cNvPr>
            <p:cNvGrpSpPr/>
            <p:nvPr/>
          </p:nvGrpSpPr>
          <p:grpSpPr>
            <a:xfrm>
              <a:off x="3781623" y="2807630"/>
              <a:ext cx="8146291" cy="1412752"/>
              <a:chOff x="6369983" y="3137887"/>
              <a:chExt cx="5944936" cy="2712966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3DE42FA-E8B0-F748-ACA8-A5B02C106203}"/>
                  </a:ext>
                </a:extLst>
              </p:cNvPr>
              <p:cNvSpPr/>
              <p:nvPr/>
            </p:nvSpPr>
            <p:spPr>
              <a:xfrm>
                <a:off x="6369983" y="3137887"/>
                <a:ext cx="5871157" cy="2712966"/>
              </a:xfrm>
              <a:prstGeom prst="rect">
                <a:avLst/>
              </a:prstGeom>
              <a:solidFill>
                <a:srgbClr val="F4F9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B717BC-069B-894A-A662-E0E4AC950B83}"/>
                  </a:ext>
                </a:extLst>
              </p:cNvPr>
              <p:cNvSpPr txBox="1"/>
              <p:nvPr/>
            </p:nvSpPr>
            <p:spPr>
              <a:xfrm>
                <a:off x="6395382" y="3367197"/>
                <a:ext cx="5919537" cy="2245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온라인 강의 수강과 재택근무로 인해 컴퓨터 앞에 앉아있는 시간이 길어졌다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다리를 꼬아 앉거나 고개를 아래로 숙이고 계속 노트북을 하는 자신을 발견하곤 한다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학업과 일을 병행하다 보니 할 일이 많아 책상에서 엎드려 자는 경우가 많다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잠들기 전 침대에서 옆으로 누운 자세로 휴대폰을 자주 사용한다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따로 운동을 하거나 체력 관리를 하지는 않지만 생활습관이나 자세를 볼 때 자세 교정의 필요성을 느낀다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E86CE0A-9B97-6B4F-AA7C-E53FD702B468}"/>
                </a:ext>
              </a:extLst>
            </p:cNvPr>
            <p:cNvSpPr/>
            <p:nvPr/>
          </p:nvSpPr>
          <p:spPr>
            <a:xfrm>
              <a:off x="3781623" y="2498329"/>
              <a:ext cx="1844318" cy="313748"/>
            </a:xfrm>
            <a:prstGeom prst="rect">
              <a:avLst/>
            </a:prstGeom>
            <a:solidFill>
              <a:srgbClr val="4B9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생활 방식 및 특징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7EC4002-0774-8F42-ABED-CC45C469544C}"/>
              </a:ext>
            </a:extLst>
          </p:cNvPr>
          <p:cNvGrpSpPr/>
          <p:nvPr/>
        </p:nvGrpSpPr>
        <p:grpSpPr>
          <a:xfrm>
            <a:off x="-3067058" y="-4366053"/>
            <a:ext cx="8045193" cy="2064955"/>
            <a:chOff x="3768899" y="3913152"/>
            <a:chExt cx="8045193" cy="206495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B6A6E88-0D79-E54F-9A38-84D584A7DB76}"/>
                </a:ext>
              </a:extLst>
            </p:cNvPr>
            <p:cNvGrpSpPr/>
            <p:nvPr/>
          </p:nvGrpSpPr>
          <p:grpSpPr>
            <a:xfrm>
              <a:off x="3768900" y="4233363"/>
              <a:ext cx="8045192" cy="1744744"/>
              <a:chOff x="249592" y="3137887"/>
              <a:chExt cx="6053441" cy="271296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306EF21-2E68-9D44-9E80-8E3CEDB349C9}"/>
                  </a:ext>
                </a:extLst>
              </p:cNvPr>
              <p:cNvSpPr/>
              <p:nvPr/>
            </p:nvSpPr>
            <p:spPr>
              <a:xfrm>
                <a:off x="249592" y="3137887"/>
                <a:ext cx="6053441" cy="2712966"/>
              </a:xfrm>
              <a:prstGeom prst="rect">
                <a:avLst/>
              </a:prstGeom>
              <a:solidFill>
                <a:srgbClr val="F4F9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A8DCD8-2185-0E48-AFA8-86922BF4D15F}"/>
                  </a:ext>
                </a:extLst>
              </p:cNvPr>
              <p:cNvSpPr txBox="1"/>
              <p:nvPr/>
            </p:nvSpPr>
            <p:spPr>
              <a:xfrm>
                <a:off x="285353" y="3277774"/>
                <a:ext cx="5950728" cy="2488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앉아 있는 시간이 길어지다 보니 어깨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, </a:t>
                </a: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허리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, </a:t>
                </a: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목 등 몸이 자주 뻐근하고 아프다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운동을 할 시간을 내기는 어려워서 유튜브에서 관련 영상을 찾아봤으나 너무 많아서 어떤 것을 봐야할 지 막막함을 느꼈다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또한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, </a:t>
                </a: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유튜브 영상만으로는 내가 잘 하고 있는 것인지 올바르게 하고 있는 것인지 파악하기 힘들고 습관을 유지하기 어려웠으며 전문가마다 의견이 달라 정확한 정보를 얻는다는 확신이 들지 않아 답답했다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통증 해소와 자세 교정을 위해 </a:t>
                </a:r>
                <a:r>
                  <a:rPr lang="ko-KR" altLang="en-US" sz="1400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필라테스나</a:t>
                </a: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PT</a:t>
                </a: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를 신청해보기도 했지만 시간을 내기가 어렵고 금전적인 부담이 커서 금방 관두었다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13B1571-3E59-C140-97F9-20F4E9A44C43}"/>
                </a:ext>
              </a:extLst>
            </p:cNvPr>
            <p:cNvSpPr/>
            <p:nvPr/>
          </p:nvSpPr>
          <p:spPr>
            <a:xfrm>
              <a:off x="3768899" y="3913152"/>
              <a:ext cx="1079145" cy="320211"/>
            </a:xfrm>
            <a:prstGeom prst="rect">
              <a:avLst/>
            </a:prstGeom>
            <a:solidFill>
              <a:srgbClr val="4B9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불만사항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1F033C4-EFDE-194D-87F5-575C2B8F4788}"/>
              </a:ext>
            </a:extLst>
          </p:cNvPr>
          <p:cNvSpPr txBox="1"/>
          <p:nvPr/>
        </p:nvSpPr>
        <p:spPr>
          <a:xfrm>
            <a:off x="3572526" y="2107821"/>
            <a:ext cx="3044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을 위한 지도</a:t>
            </a:r>
            <a:endParaRPr kumimoji="1" lang="ko-Kore-KR" altLang="en-US" sz="28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0F0E40-5128-444A-B7FF-71350B912CE6}"/>
              </a:ext>
            </a:extLst>
          </p:cNvPr>
          <p:cNvSpPr/>
          <p:nvPr/>
        </p:nvSpPr>
        <p:spPr>
          <a:xfrm>
            <a:off x="842645" y="2801038"/>
            <a:ext cx="5338896" cy="2620129"/>
          </a:xfrm>
          <a:prstGeom prst="rect">
            <a:avLst/>
          </a:prstGeom>
          <a:solidFill>
            <a:srgbClr val="08A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4C0F3D-43C5-0742-BA0C-0E219B2E1413}"/>
              </a:ext>
            </a:extLst>
          </p:cNvPr>
          <p:cNvSpPr/>
          <p:nvPr/>
        </p:nvSpPr>
        <p:spPr>
          <a:xfrm>
            <a:off x="1080222" y="3115390"/>
            <a:ext cx="4930236" cy="2362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[</a:t>
            </a: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           </a:t>
            </a:r>
            <a:r>
              <a:rPr lang="en-US" altLang="ko-KR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]</a:t>
            </a: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에 들어갈 사람을 정해서</a:t>
            </a:r>
            <a:endParaRPr lang="en-US" altLang="ko-KR" sz="20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그 대상에게 필요한 지도가 무엇이고</a:t>
            </a:r>
            <a:r>
              <a:rPr lang="en-US" altLang="ko-KR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왜 필요한지 정리한 후</a:t>
            </a:r>
            <a:endParaRPr lang="en-US" altLang="ko-KR" sz="20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어떤 내용을 담을지 결정한다</a:t>
            </a:r>
            <a:r>
              <a:rPr lang="en-US" altLang="ko-KR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3" name="그림 2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332AFD8C-8F2A-FD4D-8AC4-9EEBF6CB1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091" y="1915128"/>
            <a:ext cx="5281844" cy="3507474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654089F4-D0B0-094A-9050-D6033A8F5A6E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663CC8F-D058-0B43-B753-34313983A1C6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532B756-5F6F-7848-8917-BF9250BE571E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68FB7B1-A13C-DA49-BE40-C03041F81224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CD80CA7-486D-BA48-B368-0C4D139F04D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6FDDD0B-DF10-0040-97D5-3444BD3B0F52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44" name="자유형: 도형 24">
              <a:extLst>
                <a:ext uri="{FF2B5EF4-FFF2-40B4-BE49-F238E27FC236}">
                  <a16:creationId xmlns:a16="http://schemas.microsoft.com/office/drawing/2014/main" id="{A923D288-F2BD-F540-B61F-6B8DD346615B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자유형: 도형 22">
              <a:extLst>
                <a:ext uri="{FF2B5EF4-FFF2-40B4-BE49-F238E27FC236}">
                  <a16:creationId xmlns:a16="http://schemas.microsoft.com/office/drawing/2014/main" id="{B62459FB-FCD0-6F4C-88E3-4064E9F7C8F9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38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수업 소개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17463" y="677182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A4B7B6-1FA5-844A-8B40-434B19F166C1}"/>
              </a:ext>
            </a:extLst>
          </p:cNvPr>
          <p:cNvSpPr/>
          <p:nvPr/>
        </p:nvSpPr>
        <p:spPr>
          <a:xfrm>
            <a:off x="1388204" y="2081502"/>
            <a:ext cx="2175689" cy="479759"/>
          </a:xfrm>
          <a:prstGeom prst="rect">
            <a:avLst/>
          </a:prstGeom>
          <a:noFill/>
          <a:ln w="38100">
            <a:solidFill>
              <a:srgbClr val="4B98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3E3FF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44A2FA3-CC91-9F42-9D54-0A81DC6E9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22" y="-2032423"/>
            <a:ext cx="1468363" cy="146836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F033C4-EFDE-194D-87F5-575C2B8F4788}"/>
              </a:ext>
            </a:extLst>
          </p:cNvPr>
          <p:cNvSpPr txBox="1"/>
          <p:nvPr/>
        </p:nvSpPr>
        <p:spPr>
          <a:xfrm>
            <a:off x="3572526" y="2107821"/>
            <a:ext cx="3044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을 위한 지도</a:t>
            </a:r>
            <a:endParaRPr kumimoji="1" lang="ko-Kore-KR" altLang="en-US" sz="28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0F0E40-5128-444A-B7FF-71350B912CE6}"/>
              </a:ext>
            </a:extLst>
          </p:cNvPr>
          <p:cNvSpPr/>
          <p:nvPr/>
        </p:nvSpPr>
        <p:spPr>
          <a:xfrm>
            <a:off x="842645" y="2801038"/>
            <a:ext cx="5338896" cy="2620129"/>
          </a:xfrm>
          <a:prstGeom prst="rect">
            <a:avLst/>
          </a:prstGeom>
          <a:solidFill>
            <a:srgbClr val="08A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332AFD8C-8F2A-FD4D-8AC4-9EEBF6CB1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091" y="1915128"/>
            <a:ext cx="5281844" cy="350747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EACE8B-C543-674D-968E-B77F52EE0718}"/>
              </a:ext>
            </a:extLst>
          </p:cNvPr>
          <p:cNvSpPr/>
          <p:nvPr/>
        </p:nvSpPr>
        <p:spPr>
          <a:xfrm>
            <a:off x="1084533" y="3136929"/>
            <a:ext cx="4930236" cy="1900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특정 인물</a:t>
            </a:r>
            <a:endParaRPr lang="en-US" altLang="ko-KR" sz="20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특정 집단</a:t>
            </a:r>
            <a:r>
              <a:rPr lang="en-US" altLang="ko-KR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연령대</a:t>
            </a:r>
            <a:r>
              <a:rPr lang="en-US" altLang="ko-KR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성별 등</a:t>
            </a:r>
            <a:r>
              <a:rPr lang="en-US" altLang="ko-KR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특정 관심사</a:t>
            </a:r>
            <a:endParaRPr lang="en-US" altLang="ko-KR" sz="20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79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48C6709-C546-D54B-8ADF-18A5C7B39777}"/>
              </a:ext>
            </a:extLst>
          </p:cNvPr>
          <p:cNvSpPr/>
          <p:nvPr/>
        </p:nvSpPr>
        <p:spPr>
          <a:xfrm>
            <a:off x="929248" y="1555249"/>
            <a:ext cx="10162419" cy="2362186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3.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학습 목표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17463" y="677182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394945-11EA-C74C-B5F4-9001AE17CCBE}"/>
              </a:ext>
            </a:extLst>
          </p:cNvPr>
          <p:cNvSpPr/>
          <p:nvPr/>
        </p:nvSpPr>
        <p:spPr>
          <a:xfrm>
            <a:off x="-3910134" y="3528541"/>
            <a:ext cx="2842205" cy="2620146"/>
          </a:xfrm>
          <a:prstGeom prst="rect">
            <a:avLst/>
          </a:prstGeom>
          <a:noFill/>
          <a:ln>
            <a:solidFill>
              <a:srgbClr val="4B98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5C4BF8-ECAB-924E-91E4-AD127DE27B6B}"/>
              </a:ext>
            </a:extLst>
          </p:cNvPr>
          <p:cNvSpPr txBox="1"/>
          <p:nvPr/>
        </p:nvSpPr>
        <p:spPr>
          <a:xfrm>
            <a:off x="-3846616" y="4484048"/>
            <a:ext cx="26703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8A8D2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이름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김런런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r>
              <a:rPr lang="ko-KR" altLang="en-US" sz="1600" dirty="0">
                <a:solidFill>
                  <a:srgbClr val="08A8D2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성별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r>
              <a:rPr lang="ko-KR" altLang="en-US" sz="1600" dirty="0">
                <a:solidFill>
                  <a:srgbClr val="08A8D2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나이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 23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세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r>
              <a:rPr lang="ko-KR" altLang="en-US" sz="1600" dirty="0">
                <a:solidFill>
                  <a:srgbClr val="08A8D2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성격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내향적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•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게으름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•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체력 약함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r>
              <a:rPr lang="ko-KR" altLang="en-US" sz="1600" dirty="0">
                <a:solidFill>
                  <a:srgbClr val="08A8D2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특징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 학업과 재택근무를 병행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     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중인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얼리어답터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44A2FA3-CC91-9F42-9D54-0A81DC6E9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22" y="-2032423"/>
            <a:ext cx="1468363" cy="146836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25066C-7364-3243-BA02-CA5ABCDE0D25}"/>
              </a:ext>
            </a:extLst>
          </p:cNvPr>
          <p:cNvGrpSpPr/>
          <p:nvPr/>
        </p:nvGrpSpPr>
        <p:grpSpPr>
          <a:xfrm>
            <a:off x="3468889" y="-1732519"/>
            <a:ext cx="8045193" cy="1037617"/>
            <a:chOff x="3748474" y="370936"/>
            <a:chExt cx="7976636" cy="99499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DB55671-F979-F244-BB27-9A0B6DF411DD}"/>
                </a:ext>
              </a:extLst>
            </p:cNvPr>
            <p:cNvGrpSpPr/>
            <p:nvPr/>
          </p:nvGrpSpPr>
          <p:grpSpPr>
            <a:xfrm>
              <a:off x="3748474" y="665692"/>
              <a:ext cx="7976636" cy="700240"/>
              <a:chOff x="5601796" y="439946"/>
              <a:chExt cx="6413739" cy="1173745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ADDF2F2-3F1C-E54B-8AF0-163D2A7B1472}"/>
                  </a:ext>
                </a:extLst>
              </p:cNvPr>
              <p:cNvSpPr/>
              <p:nvPr/>
            </p:nvSpPr>
            <p:spPr>
              <a:xfrm>
                <a:off x="5601796" y="439946"/>
                <a:ext cx="6413739" cy="1173745"/>
              </a:xfrm>
              <a:prstGeom prst="rect">
                <a:avLst/>
              </a:prstGeom>
              <a:solidFill>
                <a:srgbClr val="F4F9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DDB43A-5904-FE42-9C5F-2A6EE8CB65EF}"/>
                  </a:ext>
                </a:extLst>
              </p:cNvPr>
              <p:cNvSpPr txBox="1"/>
              <p:nvPr/>
            </p:nvSpPr>
            <p:spPr>
              <a:xfrm>
                <a:off x="5629781" y="588306"/>
                <a:ext cx="6172200" cy="840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통증을 유발하는 나의 자세를 점검하고 이를 교정할 수 있는 스트레칭 방법과 생활습관을 배운 후 지속적으로 실천하여 잘못된 자세를 교정하는 것</a:t>
                </a: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7A98078-555D-7D4A-BC92-B20EC4E00B79}"/>
                </a:ext>
              </a:extLst>
            </p:cNvPr>
            <p:cNvSpPr/>
            <p:nvPr/>
          </p:nvSpPr>
          <p:spPr>
            <a:xfrm>
              <a:off x="3748474" y="370936"/>
              <a:ext cx="1496385" cy="294756"/>
            </a:xfrm>
            <a:prstGeom prst="rect">
              <a:avLst/>
            </a:prstGeom>
            <a:solidFill>
              <a:srgbClr val="4B9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목표 및 동기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789E419-F93C-4042-8180-83CF0C6AF09A}"/>
              </a:ext>
            </a:extLst>
          </p:cNvPr>
          <p:cNvGrpSpPr/>
          <p:nvPr/>
        </p:nvGrpSpPr>
        <p:grpSpPr>
          <a:xfrm>
            <a:off x="562418" y="7765401"/>
            <a:ext cx="8146291" cy="1722053"/>
            <a:chOff x="3781623" y="2498329"/>
            <a:chExt cx="8146291" cy="172205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515197F-43F4-7848-822D-308C82D286A7}"/>
                </a:ext>
              </a:extLst>
            </p:cNvPr>
            <p:cNvGrpSpPr/>
            <p:nvPr/>
          </p:nvGrpSpPr>
          <p:grpSpPr>
            <a:xfrm>
              <a:off x="3781623" y="2807630"/>
              <a:ext cx="8146291" cy="1412752"/>
              <a:chOff x="6369983" y="3137887"/>
              <a:chExt cx="5944936" cy="2712966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3DE42FA-E8B0-F748-ACA8-A5B02C106203}"/>
                  </a:ext>
                </a:extLst>
              </p:cNvPr>
              <p:cNvSpPr/>
              <p:nvPr/>
            </p:nvSpPr>
            <p:spPr>
              <a:xfrm>
                <a:off x="6369983" y="3137887"/>
                <a:ext cx="5871157" cy="2712966"/>
              </a:xfrm>
              <a:prstGeom prst="rect">
                <a:avLst/>
              </a:prstGeom>
              <a:solidFill>
                <a:srgbClr val="F4F9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B717BC-069B-894A-A662-E0E4AC950B83}"/>
                  </a:ext>
                </a:extLst>
              </p:cNvPr>
              <p:cNvSpPr txBox="1"/>
              <p:nvPr/>
            </p:nvSpPr>
            <p:spPr>
              <a:xfrm>
                <a:off x="6395382" y="3367197"/>
                <a:ext cx="5919537" cy="2245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온라인 강의 수강과 재택근무로 인해 컴퓨터 앞에 앉아있는 시간이 길어졌다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다리를 꼬아 앉거나 고개를 아래로 숙이고 계속 노트북을 하는 자신을 발견하곤 한다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학업과 일을 병행하다 보니 할 일이 많아 책상에서 엎드려 자는 경우가 많다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잠들기 전 침대에서 옆으로 누운 자세로 휴대폰을 자주 사용한다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따로 운동을 하거나 체력 관리를 하지는 않지만 생활습관이나 자세를 볼 때 자세 교정의 필요성을 느낀다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E86CE0A-9B97-6B4F-AA7C-E53FD702B468}"/>
                </a:ext>
              </a:extLst>
            </p:cNvPr>
            <p:cNvSpPr/>
            <p:nvPr/>
          </p:nvSpPr>
          <p:spPr>
            <a:xfrm>
              <a:off x="3781623" y="2498329"/>
              <a:ext cx="1844318" cy="313748"/>
            </a:xfrm>
            <a:prstGeom prst="rect">
              <a:avLst/>
            </a:prstGeom>
            <a:solidFill>
              <a:srgbClr val="4B9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생활 방식 및 특징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7EC4002-0774-8F42-ABED-CC45C469544C}"/>
              </a:ext>
            </a:extLst>
          </p:cNvPr>
          <p:cNvGrpSpPr/>
          <p:nvPr/>
        </p:nvGrpSpPr>
        <p:grpSpPr>
          <a:xfrm>
            <a:off x="-3067058" y="-4366053"/>
            <a:ext cx="8045193" cy="2064955"/>
            <a:chOff x="3768899" y="3913152"/>
            <a:chExt cx="8045193" cy="206495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B6A6E88-0D79-E54F-9A38-84D584A7DB76}"/>
                </a:ext>
              </a:extLst>
            </p:cNvPr>
            <p:cNvGrpSpPr/>
            <p:nvPr/>
          </p:nvGrpSpPr>
          <p:grpSpPr>
            <a:xfrm>
              <a:off x="3768900" y="4233363"/>
              <a:ext cx="8045192" cy="1744744"/>
              <a:chOff x="249592" y="3137887"/>
              <a:chExt cx="6053441" cy="271296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306EF21-2E68-9D44-9E80-8E3CEDB349C9}"/>
                  </a:ext>
                </a:extLst>
              </p:cNvPr>
              <p:cNvSpPr/>
              <p:nvPr/>
            </p:nvSpPr>
            <p:spPr>
              <a:xfrm>
                <a:off x="249592" y="3137887"/>
                <a:ext cx="6053441" cy="2712966"/>
              </a:xfrm>
              <a:prstGeom prst="rect">
                <a:avLst/>
              </a:prstGeom>
              <a:solidFill>
                <a:srgbClr val="F4F9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A8DCD8-2185-0E48-AFA8-86922BF4D15F}"/>
                  </a:ext>
                </a:extLst>
              </p:cNvPr>
              <p:cNvSpPr txBox="1"/>
              <p:nvPr/>
            </p:nvSpPr>
            <p:spPr>
              <a:xfrm>
                <a:off x="285353" y="3277774"/>
                <a:ext cx="5950728" cy="2488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앉아 있는 시간이 길어지다 보니 어깨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, </a:t>
                </a: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허리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, </a:t>
                </a: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목 등 몸이 자주 뻐근하고 아프다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운동을 할 시간을 내기는 어려워서 유튜브에서 관련 영상을 찾아봤으나 너무 많아서 어떤 것을 봐야할 지 막막함을 느꼈다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또한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, </a:t>
                </a: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유튜브 영상만으로는 내가 잘 하고 있는 것인지 올바르게 하고 있는 것인지 파악하기 힘들고 습관을 유지하기 어려웠으며 전문가마다 의견이 달라 정확한 정보를 얻는다는 확신이 들지 않아 답답했다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통증 해소와 자세 교정을 위해 </a:t>
                </a:r>
                <a:r>
                  <a:rPr lang="ko-KR" altLang="en-US" sz="1400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필라테스나</a:t>
                </a: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 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PT</a:t>
                </a:r>
                <a:r>
                  <a:rPr lang="ko-KR" altLang="en-US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를 신청해보기도 했지만 시간을 내기가 어렵고 금전적인 부담이 커서 금방 관두었다</a:t>
                </a:r>
                <a:r>
                  <a:rPr lang="en-US" altLang="ko-KR" sz="1400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.</a:t>
                </a: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13B1571-3E59-C140-97F9-20F4E9A44C43}"/>
                </a:ext>
              </a:extLst>
            </p:cNvPr>
            <p:cNvSpPr/>
            <p:nvPr/>
          </p:nvSpPr>
          <p:spPr>
            <a:xfrm>
              <a:off x="3768899" y="3913152"/>
              <a:ext cx="1079145" cy="320211"/>
            </a:xfrm>
            <a:prstGeom prst="rect">
              <a:avLst/>
            </a:prstGeom>
            <a:solidFill>
              <a:srgbClr val="4B9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불만사항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B4E1CF0-A929-854D-9779-8A22A5AD7954}"/>
              </a:ext>
            </a:extLst>
          </p:cNvPr>
          <p:cNvSpPr/>
          <p:nvPr/>
        </p:nvSpPr>
        <p:spPr>
          <a:xfrm>
            <a:off x="955539" y="1643626"/>
            <a:ext cx="9773990" cy="3285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웹 페이지의 구성요소인 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HTML/CSS/</a:t>
            </a:r>
            <a:r>
              <a:rPr kumimoji="1" lang="en-US" altLang="ko-KR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Javascript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 대해 학습한 후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간단한 웹 페이지를 구현할 수 있다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en-US" altLang="ko-Kore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API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의 뜻과 활용하는 이유를 알고 설명할 수 있다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ore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카카오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지도 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API</a:t>
            </a:r>
            <a:r>
              <a:rPr kumimoji="1" lang="ko-KR" altLang="en-US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를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활용하여 지도 웹 어플리케이션을 제작할 수 있다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kumimoji="1" lang="ko-Kore-KR" altLang="en-US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915D6C6-749E-F944-99C7-EE5A40B35AE4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7B95AF0-91E4-3C4E-B9B3-04357CF70A45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3CFA76A-1EB7-5845-94F9-0577564EAEB3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31BCB0C4-B526-2044-9393-E9A8B825A14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A444B40-1CA7-EC41-B12F-350C7667C3CA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E796BD5-A366-1543-9446-0639EC8B8880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44" name="자유형: 도형 24">
              <a:extLst>
                <a:ext uri="{FF2B5EF4-FFF2-40B4-BE49-F238E27FC236}">
                  <a16:creationId xmlns:a16="http://schemas.microsoft.com/office/drawing/2014/main" id="{54777C18-DE27-4C43-953D-21AA2BF7364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자유형: 도형 22">
              <a:extLst>
                <a:ext uri="{FF2B5EF4-FFF2-40B4-BE49-F238E27FC236}">
                  <a16:creationId xmlns:a16="http://schemas.microsoft.com/office/drawing/2014/main" id="{D817F08A-A6FB-6B4C-863A-FE6205206CE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699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4.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수업 커리큘럼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17463" y="677182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26AC8EC5-F70F-BB47-8085-3B0E08514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48" y="1690688"/>
            <a:ext cx="8843617" cy="3911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4A2FA3-CC91-9F42-9D54-0A81DC6E9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611" y="523698"/>
            <a:ext cx="1394454" cy="1394454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2AB712A1-9A07-8642-8014-A8BECC795DC3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5AD0910-E5F7-D54C-8ECF-B42C4C8D75BA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D764936-D9D1-AD4A-8C42-AFDF2C49443E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E67293C-DDC3-A54F-830D-4CA0AED96C3E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19E906C-9486-2545-8E77-9FC86238734F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697CD16-CA1C-0A47-9C16-258E99648FF5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41" name="자유형: 도형 24">
              <a:extLst>
                <a:ext uri="{FF2B5EF4-FFF2-40B4-BE49-F238E27FC236}">
                  <a16:creationId xmlns:a16="http://schemas.microsoft.com/office/drawing/2014/main" id="{5F1C8727-B1EB-5C40-8159-231EA6960540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22">
              <a:extLst>
                <a:ext uri="{FF2B5EF4-FFF2-40B4-BE49-F238E27FC236}">
                  <a16:creationId xmlns:a16="http://schemas.microsoft.com/office/drawing/2014/main" id="{4BFC45F4-85D8-EF4C-A1DA-871654720DBA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6B5FDC-2D3D-004B-8151-E107123D4DBA}"/>
              </a:ext>
            </a:extLst>
          </p:cNvPr>
          <p:cNvSpPr/>
          <p:nvPr/>
        </p:nvSpPr>
        <p:spPr>
          <a:xfrm>
            <a:off x="3372786" y="1986756"/>
            <a:ext cx="5234940" cy="26746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수정</a:t>
            </a:r>
            <a:r>
              <a:rPr kumimoji="1" lang="ko-KR" altLang="en-US" dirty="0"/>
              <a:t> 필요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914335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4103</TotalTime>
  <Words>858</Words>
  <Application>Microsoft Macintosh PowerPoint</Application>
  <PresentationFormat>와이드스크린</PresentationFormat>
  <Paragraphs>134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3" baseType="lpstr">
      <vt:lpstr>Iropke Batang Medium</vt:lpstr>
      <vt:lpstr>KoPubWorldDotum_Pro Light</vt:lpstr>
      <vt:lpstr>210 OmniGothicOTF 030</vt:lpstr>
      <vt:lpstr>KoPubWorldDotum Medium</vt:lpstr>
      <vt:lpstr>KoPubWorldDotum Bold</vt:lpstr>
      <vt:lpstr>210 OmniGothicOTF 040</vt:lpstr>
      <vt:lpstr>KoPubWorldDotum_Pro Bold</vt:lpstr>
      <vt:lpstr>KOPUBWORLDDOTUM_PRO MEDIUM</vt:lpstr>
      <vt:lpstr>맑은 고딕</vt:lpstr>
      <vt:lpstr>KOPUBWORLDDOTUM_PRO MEDIUM</vt:lpstr>
      <vt:lpstr>Noto Sans Korean Medium</vt:lpstr>
      <vt:lpstr>KoPub돋움체 Medium</vt:lpstr>
      <vt:lpstr>Noto Sans Korean Bold</vt:lpstr>
      <vt:lpstr>Arial</vt:lpstr>
      <vt:lpstr>KoPubWorldDotum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김민주</cp:lastModifiedBy>
  <cp:revision>111</cp:revision>
  <dcterms:created xsi:type="dcterms:W3CDTF">2014-08-30T22:01:36Z</dcterms:created>
  <dcterms:modified xsi:type="dcterms:W3CDTF">2020-12-27T15:04:14Z</dcterms:modified>
</cp:coreProperties>
</file>